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0" r:id="rId16"/>
    <p:sldId id="274" r:id="rId17"/>
    <p:sldId id="272" r:id="rId18"/>
    <p:sldId id="273"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7" d="100"/>
          <a:sy n="97" d="100"/>
        </p:scale>
        <p:origin x="5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C7EC2-D61B-4E02-8676-FA02050700AE}" type="datetimeFigureOut">
              <a:rPr lang="en-US" smtClean="0"/>
              <a:t>2/20/2018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5828E-145A-497D-A264-380DA420434E}" type="slidenum">
              <a:rPr lang="en-US" smtClean="0"/>
              <a:t>‹#›</a:t>
            </a:fld>
            <a:endParaRPr lang="en-US"/>
          </a:p>
        </p:txBody>
      </p:sp>
    </p:spTree>
    <p:extLst>
      <p:ext uri="{BB962C8B-B14F-4D97-AF65-F5344CB8AC3E}">
        <p14:creationId xmlns:p14="http://schemas.microsoft.com/office/powerpoint/2010/main" val="259571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BD748766-A1E8-4F12-9C06-EF76465FA164}"/>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7E3F8DF7-F8A2-405C-8D71-01F81E6F159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Radiation or emission is the process by which electromagnetic energy is emitted from an object. Refers to the emission and flow of electromagnetic energy. All objects emit electromagnetic energy, but hotter objects are more intense radiators than cooler objects. The hotter the object the more intense radiators than cooler objects. </a:t>
            </a:r>
          </a:p>
          <a:p>
            <a:r>
              <a:rPr lang="en-US" altLang="en-US">
                <a:latin typeface="Arial" panose="020B0604020202020204" pitchFamily="34" charset="0"/>
                <a:ea typeface="ヒラギノ角ゴ Pro W3" charset="-128"/>
              </a:rPr>
              <a:t>Radiating efficiency is also important. Objects at the same temperature may vary considerable in their radiating efficiency An object that emits the maximum possible amount of radiation at all wavelengths is called a blackbody radiator. Both the sun and Earth are nearly function as blackbodies. At almost 100% efficiency. The atmosphere does not however. </a:t>
            </a:r>
          </a:p>
        </p:txBody>
      </p:sp>
      <p:sp>
        <p:nvSpPr>
          <p:cNvPr id="37892" name="Slide Number Placeholder 3">
            <a:extLst>
              <a:ext uri="{FF2B5EF4-FFF2-40B4-BE49-F238E27FC236}">
                <a16:creationId xmlns:a16="http://schemas.microsoft.com/office/drawing/2014/main" id="{35F54261-01AF-42DD-8AF3-FC11C2506AA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390079C9-6DB8-403A-9702-2F358C479AC6}" type="slidenum">
              <a:rPr lang="en-US" altLang="en-US" sz="1200"/>
              <a:pPr/>
              <a:t>3</a:t>
            </a:fld>
            <a:endParaRPr lang="en-US" altLang="en-US" sz="1200"/>
          </a:p>
        </p:txBody>
      </p:sp>
    </p:spTree>
    <p:extLst>
      <p:ext uri="{BB962C8B-B14F-4D97-AF65-F5344CB8AC3E}">
        <p14:creationId xmlns:p14="http://schemas.microsoft.com/office/powerpoint/2010/main" val="257371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0320730C-73BE-46AB-A551-27FD8B9A5F22}"/>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482D6CB9-AC47-48CA-B361-A7BE8069545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Absorption- Electromagnetic waves striking an object may be assimilated in the object as absorption.  Different materials have different absorptive capabilities with variations depending in part on the wavelength of radiation involved. Generally results in increase of internal energy and leads to an increase in temperature. Mineral materials (rock, soil) are excellent absorbers. Snow and ice are poor absorbers. Water surface varies. Color is important. Dark- colored surfaces more efficient absorbers in the visible spectrum than light colored surfaces. Both water vapor and carbon dioxide are efficient absorbers of LONGWAVE radiation while nitrogen the most abdundant bas is not. </a:t>
            </a:r>
          </a:p>
          <a:p>
            <a:r>
              <a:rPr lang="en-US" altLang="en-US">
                <a:latin typeface="Arial" panose="020B0604020202020204" pitchFamily="34" charset="0"/>
                <a:ea typeface="ヒラギノ角ゴ Pro W3" charset="-128"/>
              </a:rPr>
              <a:t>Reflection- “Bounce back” electromagnetic waves. A good absorber is a poor reflector. Bounces back at same angle as intial wavelength. A mirror is an excellent reflector-90%. White unmelted snow is with the white surface will reflect back the electromagnetic waves of sun and therefore not necessarily melt even if temperature is above freezing. </a:t>
            </a:r>
          </a:p>
          <a:p>
            <a:r>
              <a:rPr lang="en-US" altLang="en-US">
                <a:latin typeface="Arial" panose="020B0604020202020204" pitchFamily="34" charset="0"/>
                <a:ea typeface="ヒラギノ角ゴ Pro W3" charset="-128"/>
              </a:rPr>
              <a:t>Albedo-Refers to overall reflectivity of an object or surface. Snow=95% albedo. </a:t>
            </a:r>
          </a:p>
        </p:txBody>
      </p:sp>
      <p:sp>
        <p:nvSpPr>
          <p:cNvPr id="38916" name="Slide Number Placeholder 3">
            <a:extLst>
              <a:ext uri="{FF2B5EF4-FFF2-40B4-BE49-F238E27FC236}">
                <a16:creationId xmlns:a16="http://schemas.microsoft.com/office/drawing/2014/main" id="{2E339B5F-994F-48C7-911C-F922F002FBDB}"/>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9017AB81-8CA7-4237-97C9-ED9ACE056216}" type="slidenum">
              <a:rPr lang="en-US" altLang="en-US" sz="1200"/>
              <a:pPr/>
              <a:t>4</a:t>
            </a:fld>
            <a:endParaRPr lang="en-US" altLang="en-US" sz="1200"/>
          </a:p>
        </p:txBody>
      </p:sp>
    </p:spTree>
    <p:extLst>
      <p:ext uri="{BB962C8B-B14F-4D97-AF65-F5344CB8AC3E}">
        <p14:creationId xmlns:p14="http://schemas.microsoft.com/office/powerpoint/2010/main" val="3070411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4C365306-0FBF-4200-B751-021C63C5F99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ヒラギノ角ゴ Pro W3" charset="-128"/>
              </a:defRPr>
            </a:lvl1pPr>
            <a:lvl2pPr marL="742950" indent="-285750">
              <a:spcBef>
                <a:spcPct val="30000"/>
              </a:spcBef>
              <a:defRPr sz="1200">
                <a:solidFill>
                  <a:schemeClr val="tx1"/>
                </a:solidFill>
                <a:latin typeface="Arial" panose="020B0604020202020204" pitchFamily="34" charset="0"/>
                <a:ea typeface="ヒラギノ角ゴ Pro W3" charset="-128"/>
              </a:defRPr>
            </a:lvl2pPr>
            <a:lvl3pPr marL="1143000" indent="-228600">
              <a:spcBef>
                <a:spcPct val="30000"/>
              </a:spcBef>
              <a:defRPr sz="1200">
                <a:solidFill>
                  <a:schemeClr val="tx1"/>
                </a:solidFill>
                <a:latin typeface="Arial" panose="020B0604020202020204" pitchFamily="34" charset="0"/>
                <a:ea typeface="ヒラギノ角ゴ Pro W3" charset="-128"/>
              </a:defRPr>
            </a:lvl3pPr>
            <a:lvl4pPr marL="1600200" indent="-228600">
              <a:spcBef>
                <a:spcPct val="30000"/>
              </a:spcBef>
              <a:defRPr sz="1200">
                <a:solidFill>
                  <a:schemeClr val="tx1"/>
                </a:solidFill>
                <a:latin typeface="Arial" panose="020B0604020202020204" pitchFamily="34" charset="0"/>
                <a:ea typeface="ヒラギノ角ゴ Pro W3" charset="-128"/>
              </a:defRPr>
            </a:lvl4pPr>
            <a:lvl5pPr marL="2057400" indent="-228600">
              <a:spcBef>
                <a:spcPct val="30000"/>
              </a:spcBef>
              <a:defRPr sz="1200">
                <a:solidFill>
                  <a:schemeClr val="tx1"/>
                </a:solidFill>
                <a:latin typeface="Arial" panose="020B0604020202020204" pitchFamily="34" charset="0"/>
                <a:ea typeface="ヒラギノ角ゴ Pro W3"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9pPr>
          </a:lstStyle>
          <a:p>
            <a:pPr eaLnBrk="1" hangingPunct="1">
              <a:spcBef>
                <a:spcPct val="0"/>
              </a:spcBef>
            </a:pPr>
            <a:fld id="{B08A5ABA-812A-4B00-B77F-177C8028ED66}" type="slidenum">
              <a:rPr lang="en-US" altLang="en-US">
                <a:ea typeface="ＭＳ Ｐゴシック" panose="020B0600070205080204" pitchFamily="34" charset="-128"/>
              </a:rPr>
              <a:pPr eaLnBrk="1" hangingPunct="1">
                <a:spcBef>
                  <a:spcPct val="0"/>
                </a:spcBef>
              </a:pPr>
              <a:t>5</a:t>
            </a:fld>
            <a:endParaRPr lang="en-US" altLang="en-US">
              <a:ea typeface="ＭＳ Ｐゴシック" panose="020B0600070205080204" pitchFamily="34" charset="-128"/>
            </a:endParaRPr>
          </a:p>
        </p:txBody>
      </p:sp>
      <p:sp>
        <p:nvSpPr>
          <p:cNvPr id="39939" name="Rectangle 2">
            <a:extLst>
              <a:ext uri="{FF2B5EF4-FFF2-40B4-BE49-F238E27FC236}">
                <a16:creationId xmlns:a16="http://schemas.microsoft.com/office/drawing/2014/main" id="{4C348247-328B-4417-8231-D3FBE868E4B8}"/>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95032243-8ED8-4A81-BF77-9A77476873AC}"/>
              </a:ext>
            </a:extLst>
          </p:cNvPr>
          <p:cNvSpPr>
            <a:spLocks noGrp="1" noChangeArrowheads="1"/>
          </p:cNvSpPr>
          <p:nvPr>
            <p:ph type="body" idx="1"/>
          </p:nvPr>
        </p:nvSpPr>
        <p:spPr/>
        <p:txBody>
          <a:bodyPr/>
          <a:lstStyle/>
          <a:p>
            <a:pPr eaLnBrk="1" hangingPunct="1">
              <a:defRPr/>
            </a:pPr>
            <a:r>
              <a:rPr lang="en-US" b="1" dirty="0">
                <a:cs typeface="+mn-cs"/>
              </a:rPr>
              <a:t>Causes a change in direction of the light wave but not a change in wavelength. Some are backscattered into space and lost to Earth.  Some waves continue through the atmosphere in altered but random directions. Eventually striking the surface as diffuse radiation.  Amount of scattering depends on wavelength of light as well as size, shape, and composition of the gas molecule doing the scattering. In general shorter wavelengths are more readily scattered than longer wavelengths.  Sky is blue because of short </a:t>
            </a:r>
            <a:r>
              <a:rPr lang="en-US" b="1" dirty="0" err="1">
                <a:cs typeface="+mn-cs"/>
              </a:rPr>
              <a:t>wavelenth</a:t>
            </a:r>
            <a:r>
              <a:rPr lang="en-US" b="1" dirty="0">
                <a:cs typeface="+mn-cs"/>
              </a:rPr>
              <a:t> and thus scattered all over the sky. Red and orange pass through. When the atmosphere is </a:t>
            </a:r>
            <a:r>
              <a:rPr lang="en-US" b="1" dirty="0" err="1">
                <a:cs typeface="+mn-cs"/>
              </a:rPr>
              <a:t>pollluted</a:t>
            </a:r>
            <a:r>
              <a:rPr lang="en-US" b="1" dirty="0">
                <a:cs typeface="+mn-cs"/>
              </a:rPr>
              <a:t> and has larger particles all </a:t>
            </a:r>
            <a:r>
              <a:rPr lang="en-US" b="1" dirty="0" err="1">
                <a:cs typeface="+mn-cs"/>
              </a:rPr>
              <a:t>wavelenths</a:t>
            </a:r>
            <a:r>
              <a:rPr lang="en-US" b="1" dirty="0">
                <a:cs typeface="+mn-cs"/>
              </a:rPr>
              <a:t> of light are equally scattered. Leaving the sky looking gray. </a:t>
            </a:r>
          </a:p>
          <a:p>
            <a:pPr eaLnBrk="1" hangingPunct="1">
              <a:defRPr/>
            </a:pPr>
            <a:r>
              <a:rPr lang="en-US" b="1" dirty="0">
                <a:cs typeface="+mn-cs"/>
              </a:rPr>
              <a:t>Sunset the light has to travel farther. (low in the sky) and all the blue has been scattered away leaving only red and orange. </a:t>
            </a:r>
          </a:p>
          <a:p>
            <a:pPr eaLnBrk="1" hangingPunct="1">
              <a:defRPr/>
            </a:pPr>
            <a:endParaRPr lang="en-US" dirty="0">
              <a:cs typeface="+mn-cs"/>
            </a:endParaRPr>
          </a:p>
        </p:txBody>
      </p:sp>
    </p:spTree>
    <p:extLst>
      <p:ext uri="{BB962C8B-B14F-4D97-AF65-F5344CB8AC3E}">
        <p14:creationId xmlns:p14="http://schemas.microsoft.com/office/powerpoint/2010/main" val="3109083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636BE5DB-4F33-405B-87ED-2C5BEB1618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ヒラギノ角ゴ Pro W3" charset="-128"/>
              </a:defRPr>
            </a:lvl1pPr>
            <a:lvl2pPr marL="701675" indent="-269875">
              <a:spcBef>
                <a:spcPct val="30000"/>
              </a:spcBef>
              <a:defRPr sz="1200">
                <a:solidFill>
                  <a:schemeClr val="tx1"/>
                </a:solidFill>
                <a:latin typeface="Arial" panose="020B0604020202020204" pitchFamily="34" charset="0"/>
                <a:ea typeface="ヒラギノ角ゴ Pro W3" charset="-128"/>
              </a:defRPr>
            </a:lvl2pPr>
            <a:lvl3pPr marL="1081088" indent="-215900">
              <a:spcBef>
                <a:spcPct val="30000"/>
              </a:spcBef>
              <a:defRPr sz="1200">
                <a:solidFill>
                  <a:schemeClr val="tx1"/>
                </a:solidFill>
                <a:latin typeface="Arial" panose="020B0604020202020204" pitchFamily="34" charset="0"/>
                <a:ea typeface="ヒラギノ角ゴ Pro W3" charset="-128"/>
              </a:defRPr>
            </a:lvl3pPr>
            <a:lvl4pPr marL="1512888" indent="-215900">
              <a:spcBef>
                <a:spcPct val="30000"/>
              </a:spcBef>
              <a:defRPr sz="1200">
                <a:solidFill>
                  <a:schemeClr val="tx1"/>
                </a:solidFill>
                <a:latin typeface="Arial" panose="020B0604020202020204" pitchFamily="34" charset="0"/>
                <a:ea typeface="ヒラギノ角ゴ Pro W3" charset="-128"/>
              </a:defRPr>
            </a:lvl4pPr>
            <a:lvl5pPr marL="1944688" indent="-215900">
              <a:spcBef>
                <a:spcPct val="30000"/>
              </a:spcBef>
              <a:defRPr sz="1200">
                <a:solidFill>
                  <a:schemeClr val="tx1"/>
                </a:solidFill>
                <a:latin typeface="Arial" panose="020B0604020202020204" pitchFamily="34" charset="0"/>
                <a:ea typeface="ヒラギノ角ゴ Pro W3" charset="-128"/>
              </a:defRPr>
            </a:lvl5pPr>
            <a:lvl6pPr marL="2401888" indent="-2159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6pPr>
            <a:lvl7pPr marL="2859088" indent="-2159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7pPr>
            <a:lvl8pPr marL="3316288" indent="-2159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8pPr>
            <a:lvl9pPr marL="3773488" indent="-2159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9pPr>
          </a:lstStyle>
          <a:p>
            <a:pPr>
              <a:spcBef>
                <a:spcPct val="0"/>
              </a:spcBef>
            </a:pPr>
            <a:fld id="{874E6C04-CC61-40E1-9C4F-A752204C8289}" type="slidenum">
              <a:rPr lang="en-US" altLang="en-US">
                <a:latin typeface="Times New Roman" panose="02020603050405020304" pitchFamily="18" charset="0"/>
              </a:rPr>
              <a:pPr>
                <a:spcBef>
                  <a:spcPct val="0"/>
                </a:spcBef>
              </a:pPr>
              <a:t>18</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D12B957E-BE52-4DBF-9FB6-9F7BDC33D20F}"/>
              </a:ext>
            </a:extLst>
          </p:cNvPr>
          <p:cNvSpPr>
            <a:spLocks noRot="1" noChangeArrowheads="1" noTextEdit="1"/>
          </p:cNvSpPr>
          <p:nvPr>
            <p:ph type="sldImg"/>
          </p:nvPr>
        </p:nvSpPr>
        <p:spPr>
          <a:ln/>
        </p:spPr>
      </p:sp>
      <p:sp>
        <p:nvSpPr>
          <p:cNvPr id="43012" name="Rectangle 3">
            <a:extLst>
              <a:ext uri="{FF2B5EF4-FFF2-40B4-BE49-F238E27FC236}">
                <a16:creationId xmlns:a16="http://schemas.microsoft.com/office/drawing/2014/main" id="{81345217-8663-479D-A2B5-58298A14D4D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en-US">
                <a:latin typeface="Arial" panose="020B0604020202020204" pitchFamily="34" charset="0"/>
                <a:ea typeface="ヒラギノ角ゴ Pro W3" charset="-128"/>
              </a:rPr>
              <a:t>Land and Water Contrasts</a:t>
            </a:r>
          </a:p>
          <a:p>
            <a:pPr>
              <a:spcBef>
                <a:spcPct val="50000"/>
              </a:spcBef>
            </a:pPr>
            <a:r>
              <a:rPr lang="en-US" altLang="en-US">
                <a:latin typeface="Arial" panose="020B0604020202020204" pitchFamily="34" charset="0"/>
                <a:ea typeface="ヒラギノ角ゴ Pro W3" charset="-128"/>
              </a:rPr>
              <a:t>Inland climates have more temperature extremes than coastal climates:</a:t>
            </a:r>
          </a:p>
          <a:p>
            <a:pPr>
              <a:spcBef>
                <a:spcPct val="50000"/>
              </a:spcBef>
            </a:pPr>
            <a:r>
              <a:rPr lang="en-US" altLang="en-US">
                <a:latin typeface="Arial" panose="020B0604020202020204" pitchFamily="34" charset="0"/>
                <a:ea typeface="ヒラギノ角ゴ Pro W3" charset="-128"/>
              </a:rPr>
              <a:t>1. Solar rays heat land surface, but are distributed deeper in water</a:t>
            </a:r>
          </a:p>
          <a:p>
            <a:pPr>
              <a:spcBef>
                <a:spcPct val="50000"/>
              </a:spcBef>
            </a:pPr>
            <a:r>
              <a:rPr lang="en-US" altLang="en-US">
                <a:latin typeface="Arial" panose="020B0604020202020204" pitchFamily="34" charset="0"/>
                <a:ea typeface="ヒラギノ角ゴ Pro W3" charset="-128"/>
              </a:rPr>
              <a:t>2. Water has higher heat capacity than rock and soil</a:t>
            </a:r>
          </a:p>
          <a:p>
            <a:pPr>
              <a:spcBef>
                <a:spcPct val="50000"/>
              </a:spcBef>
            </a:pPr>
            <a:r>
              <a:rPr lang="en-US" altLang="en-US">
                <a:latin typeface="Arial" panose="020B0604020202020204" pitchFamily="34" charset="0"/>
                <a:ea typeface="ヒラギノ角ゴ Pro W3" charset="-128"/>
              </a:rPr>
              <a:t>3. Water mixes</a:t>
            </a:r>
          </a:p>
          <a:p>
            <a:pPr>
              <a:spcBef>
                <a:spcPct val="50000"/>
              </a:spcBef>
            </a:pPr>
            <a:r>
              <a:rPr lang="en-US" altLang="en-US">
                <a:latin typeface="Arial" panose="020B0604020202020204" pitchFamily="34" charset="0"/>
                <a:ea typeface="ヒラギノ角ゴ Pro W3" charset="-128"/>
              </a:rPr>
              <a:t>4. Water evaporates, removing latent heat</a:t>
            </a:r>
          </a:p>
          <a:p>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4061414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A761-A86A-4B96-81BB-C1BBE5FC8A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851A55-5CC6-4ACB-A7BC-255096D786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58D094-E1B2-4C56-9283-C7AAC7FBFE4D}"/>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5" name="Footer Placeholder 4">
            <a:extLst>
              <a:ext uri="{FF2B5EF4-FFF2-40B4-BE49-F238E27FC236}">
                <a16:creationId xmlns:a16="http://schemas.microsoft.com/office/drawing/2014/main" id="{062945AD-79AA-45E5-9777-1607EF38C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8F86F-3FE3-4FF1-9E3D-72993D30D9EB}"/>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189427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B7F6-7FC2-47DC-AAF3-168EA5CB68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CE0A18-0F64-4ACD-AE6D-2B89800E44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F7A2D-9831-47A8-AEE5-A3E346DB2A50}"/>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5" name="Footer Placeholder 4">
            <a:extLst>
              <a:ext uri="{FF2B5EF4-FFF2-40B4-BE49-F238E27FC236}">
                <a16:creationId xmlns:a16="http://schemas.microsoft.com/office/drawing/2014/main" id="{DA43E519-7752-4953-8EAE-F88AD56F1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DAB44-F8DC-4D22-8701-55AB925A2BE9}"/>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199818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83CC9-369E-427A-9AA1-8AA2D771B1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51DB00-1285-45EC-AFF3-245050A05BB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B9119-D30B-472E-A4EE-2E0B3DBBEC31}"/>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5" name="Footer Placeholder 4">
            <a:extLst>
              <a:ext uri="{FF2B5EF4-FFF2-40B4-BE49-F238E27FC236}">
                <a16:creationId xmlns:a16="http://schemas.microsoft.com/office/drawing/2014/main" id="{76D08A28-99D2-4037-B447-FF78F8778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85781-D1A6-4E46-AD8C-4014D507AC55}"/>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162943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1BFC4-D4B9-4416-9C31-B4EA9AC1EB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94173-A183-43F1-A7DD-5C7186F998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03FE6B-926E-4BA7-8936-2815E2724B31}"/>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5" name="Footer Placeholder 4">
            <a:extLst>
              <a:ext uri="{FF2B5EF4-FFF2-40B4-BE49-F238E27FC236}">
                <a16:creationId xmlns:a16="http://schemas.microsoft.com/office/drawing/2014/main" id="{F7953BAB-C0D4-4BDC-A4B4-12B779B84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FA776B-A632-4E0C-9911-DE9B98A0126E}"/>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3191850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3628-84A1-44E5-872E-6D12C82383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2A9FEE-9C76-4B74-A2BC-AAF9F659FA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86E501D-49B0-4FD5-B375-E8D0D61E90C3}"/>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5" name="Footer Placeholder 4">
            <a:extLst>
              <a:ext uri="{FF2B5EF4-FFF2-40B4-BE49-F238E27FC236}">
                <a16:creationId xmlns:a16="http://schemas.microsoft.com/office/drawing/2014/main" id="{1F0617B8-C6B6-4EFC-B3FB-F436D4DB0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36F16-7677-4156-B279-9A58E2048D5E}"/>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3258441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D79C8-460E-4802-8197-CE99ED1F3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0ECE2D-6487-444D-AC57-5114342567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BAB29B-A513-4F72-A0FC-D220FEE49C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02BA5E-D0F7-45FF-89FF-7AE0B58D0DC3}"/>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6" name="Footer Placeholder 5">
            <a:extLst>
              <a:ext uri="{FF2B5EF4-FFF2-40B4-BE49-F238E27FC236}">
                <a16:creationId xmlns:a16="http://schemas.microsoft.com/office/drawing/2014/main" id="{C83FD2C6-2457-43B6-8FAE-FF69E71879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6C63A6-5E2B-4C6A-A825-6080BC68F863}"/>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1614657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0D22-723E-44D5-8EC0-9029C1DDD9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E509ED-787C-4BB1-9A06-9E1391B359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824D9B-0803-43CF-A88F-6D52B2F619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B2E7D1-D042-4D45-AA5A-ADC3038B84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5F93CF8-01B8-4808-906B-24A14A0147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ABADA5-2339-4F8E-92FC-9FD4AC13155F}"/>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8" name="Footer Placeholder 7">
            <a:extLst>
              <a:ext uri="{FF2B5EF4-FFF2-40B4-BE49-F238E27FC236}">
                <a16:creationId xmlns:a16="http://schemas.microsoft.com/office/drawing/2014/main" id="{05D10A7F-22AF-410B-BF16-85142788D3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0E0E11-2FF2-4776-9A7E-0748576C0E33}"/>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4050128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B114-2887-4CEA-ACF6-08D3F60283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EF2756-83E2-4AAE-ABB8-5EE0E5210FA4}"/>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4" name="Footer Placeholder 3">
            <a:extLst>
              <a:ext uri="{FF2B5EF4-FFF2-40B4-BE49-F238E27FC236}">
                <a16:creationId xmlns:a16="http://schemas.microsoft.com/office/drawing/2014/main" id="{76FB79ED-CFCF-4D3B-A9AC-1C3FB1C7C2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3966C7-5EA8-4DFD-8319-EB4D9FED825A}"/>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4173205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79D0A-36FB-458B-9B87-3E0C8BDE9D69}"/>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3" name="Footer Placeholder 2">
            <a:extLst>
              <a:ext uri="{FF2B5EF4-FFF2-40B4-BE49-F238E27FC236}">
                <a16:creationId xmlns:a16="http://schemas.microsoft.com/office/drawing/2014/main" id="{A0ED0DA1-F0E7-47ED-80D9-FF09C2FE42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108575-AE99-4E36-8CAB-77F6B0683C8B}"/>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3141376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6B4F-11EA-401B-B441-8AA1E69A8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B65AB4-71A0-412F-8BEF-4B6E1B26C2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A1F537-3A3C-42C1-874A-26909C9687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157C7E-C8A8-49F4-BF17-05515A7AE6FC}"/>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6" name="Footer Placeholder 5">
            <a:extLst>
              <a:ext uri="{FF2B5EF4-FFF2-40B4-BE49-F238E27FC236}">
                <a16:creationId xmlns:a16="http://schemas.microsoft.com/office/drawing/2014/main" id="{FFE6CA96-8E81-4249-9E71-AFF07F6896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CB8438-F297-4431-8A83-D13478B06D89}"/>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444176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B7D74-FA7A-420D-994D-146EDCA76E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69110D-FD69-4F17-BCB6-41DDCD5F9D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AC83-BF9C-4E7C-8B55-75ED3B3C0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B39EBC-96F7-4782-A318-491E7DC57293}"/>
              </a:ext>
            </a:extLst>
          </p:cNvPr>
          <p:cNvSpPr>
            <a:spLocks noGrp="1"/>
          </p:cNvSpPr>
          <p:nvPr>
            <p:ph type="dt" sz="half" idx="10"/>
          </p:nvPr>
        </p:nvSpPr>
        <p:spPr/>
        <p:txBody>
          <a:bodyPr/>
          <a:lstStyle/>
          <a:p>
            <a:fld id="{1ACD656A-D72A-41B4-ACBD-1FE61BC3B8CF}" type="datetimeFigureOut">
              <a:rPr lang="en-US" smtClean="0"/>
              <a:t>2/20/2018</a:t>
            </a:fld>
            <a:endParaRPr lang="en-US"/>
          </a:p>
        </p:txBody>
      </p:sp>
      <p:sp>
        <p:nvSpPr>
          <p:cNvPr id="6" name="Footer Placeholder 5">
            <a:extLst>
              <a:ext uri="{FF2B5EF4-FFF2-40B4-BE49-F238E27FC236}">
                <a16:creationId xmlns:a16="http://schemas.microsoft.com/office/drawing/2014/main" id="{26194F06-B126-422D-9BFB-656D6DEB3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0E19C-AAD1-4B53-B303-07B29F9E8329}"/>
              </a:ext>
            </a:extLst>
          </p:cNvPr>
          <p:cNvSpPr>
            <a:spLocks noGrp="1"/>
          </p:cNvSpPr>
          <p:nvPr>
            <p:ph type="sldNum" sz="quarter" idx="12"/>
          </p:nvPr>
        </p:nvSpPr>
        <p:spPr/>
        <p:txBody>
          <a:bodyPr/>
          <a:lstStyle/>
          <a:p>
            <a:fld id="{B47F60B5-207C-4971-A593-4129A79D40C8}" type="slidenum">
              <a:rPr lang="en-US" smtClean="0"/>
              <a:t>‹#›</a:t>
            </a:fld>
            <a:endParaRPr lang="en-US"/>
          </a:p>
        </p:txBody>
      </p:sp>
    </p:spTree>
    <p:extLst>
      <p:ext uri="{BB962C8B-B14F-4D97-AF65-F5344CB8AC3E}">
        <p14:creationId xmlns:p14="http://schemas.microsoft.com/office/powerpoint/2010/main" val="335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9326A-03D1-439C-81B5-D69ACCD85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5E33AF-7917-4872-87BB-58ADB3F483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1A13D3-3195-4F90-85AC-9424C10272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CD656A-D72A-41B4-ACBD-1FE61BC3B8CF}" type="datetimeFigureOut">
              <a:rPr lang="en-US" smtClean="0"/>
              <a:t>2/20/2018</a:t>
            </a:fld>
            <a:endParaRPr lang="en-US"/>
          </a:p>
        </p:txBody>
      </p:sp>
      <p:sp>
        <p:nvSpPr>
          <p:cNvPr id="5" name="Footer Placeholder 4">
            <a:extLst>
              <a:ext uri="{FF2B5EF4-FFF2-40B4-BE49-F238E27FC236}">
                <a16:creationId xmlns:a16="http://schemas.microsoft.com/office/drawing/2014/main" id="{5BD237E9-C143-48FD-9C7B-3B0816015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3F62D-3867-4A05-AAA2-F61EA591ED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F60B5-207C-4971-A593-4129A79D40C8}" type="slidenum">
              <a:rPr lang="en-US" smtClean="0"/>
              <a:t>‹#›</a:t>
            </a:fld>
            <a:endParaRPr lang="en-US"/>
          </a:p>
        </p:txBody>
      </p:sp>
    </p:spTree>
    <p:extLst>
      <p:ext uri="{BB962C8B-B14F-4D97-AF65-F5344CB8AC3E}">
        <p14:creationId xmlns:p14="http://schemas.microsoft.com/office/powerpoint/2010/main" val="10309751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4.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9.pn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31.pn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33.pn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35.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39.pn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7.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6DDC3F79-74DE-4C0F-B368-89485078523E}"/>
              </a:ext>
            </a:extLst>
          </p:cNvPr>
          <p:cNvSpPr>
            <a:spLocks noGrp="1"/>
          </p:cNvSpPr>
          <p:nvPr>
            <p:ph type="title"/>
          </p:nvPr>
        </p:nvSpPr>
        <p:spPr/>
        <p:txBody>
          <a:bodyPr/>
          <a:lstStyle/>
          <a:p>
            <a:pPr algn="ctr"/>
            <a:r>
              <a:rPr lang="en-US" altLang="en-US" dirty="0"/>
              <a:t>Chapter 4</a:t>
            </a:r>
          </a:p>
        </p:txBody>
      </p:sp>
      <p:sp>
        <p:nvSpPr>
          <p:cNvPr id="12291" name="Content Placeholder 2">
            <a:extLst>
              <a:ext uri="{FF2B5EF4-FFF2-40B4-BE49-F238E27FC236}">
                <a16:creationId xmlns:a16="http://schemas.microsoft.com/office/drawing/2014/main" id="{F3856F20-855E-468A-8DF2-D7933E5D3218}"/>
              </a:ext>
            </a:extLst>
          </p:cNvPr>
          <p:cNvSpPr>
            <a:spLocks noGrp="1"/>
          </p:cNvSpPr>
          <p:nvPr>
            <p:ph idx="1"/>
          </p:nvPr>
        </p:nvSpPr>
        <p:spPr/>
        <p:txBody>
          <a:bodyPr/>
          <a:lstStyle/>
          <a:p>
            <a:r>
              <a:rPr lang="en-US" altLang="en-US">
                <a:ea typeface="ヒラギノ角ゴ Pro W3" charset="-128"/>
              </a:rPr>
              <a:t>Insolation and Temperature</a:t>
            </a:r>
          </a:p>
        </p:txBody>
      </p:sp>
      <p:pic>
        <p:nvPicPr>
          <p:cNvPr id="12292" name="Picture 3">
            <a:extLst>
              <a:ext uri="{FF2B5EF4-FFF2-40B4-BE49-F238E27FC236}">
                <a16:creationId xmlns:a16="http://schemas.microsoft.com/office/drawing/2014/main" id="{D9CBDAD3-D046-4717-8575-D3D1458B26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6372" y="2340660"/>
            <a:ext cx="5735637"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D794028D-B1E2-43FA-AA31-1019FD09E4C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651548622"/>
      </p:ext>
    </p:extLst>
  </p:cSld>
  <p:clrMapOvr>
    <a:masterClrMapping/>
  </p:clrMapOvr>
  <mc:AlternateContent xmlns:mc="http://schemas.openxmlformats.org/markup-compatibility/2006">
    <mc:Choice xmlns:p14="http://schemas.microsoft.com/office/powerpoint/2010/main" Requires="p14">
      <p:transition spd="slow" p14:dur="2000" advTm="14449"/>
    </mc:Choice>
    <mc:Fallback>
      <p:transition spd="slow" advTm="14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622A222-E8D3-45D6-A111-F75A7EC1B7E0}"/>
              </a:ext>
            </a:extLst>
          </p:cNvPr>
          <p:cNvSpPr>
            <a:spLocks noGrp="1"/>
          </p:cNvSpPr>
          <p:nvPr>
            <p:ph type="title"/>
          </p:nvPr>
        </p:nvSpPr>
        <p:spPr>
          <a:xfrm>
            <a:off x="1524000" y="0"/>
            <a:ext cx="8915400" cy="584200"/>
          </a:xfrm>
        </p:spPr>
        <p:txBody>
          <a:bodyPr>
            <a:normAutofit fontScale="90000"/>
          </a:bodyPr>
          <a:lstStyle/>
          <a:p>
            <a:r>
              <a:rPr lang="en-US" altLang="en-US"/>
              <a:t>Earth’</a:t>
            </a:r>
            <a:r>
              <a:rPr lang="en-US" altLang="ja-JP"/>
              <a:t>s Solar Radiation Budget</a:t>
            </a:r>
            <a:endParaRPr lang="en-US" altLang="en-US"/>
          </a:p>
        </p:txBody>
      </p:sp>
      <p:sp>
        <p:nvSpPr>
          <p:cNvPr id="22531" name="Content Placeholder 2">
            <a:extLst>
              <a:ext uri="{FF2B5EF4-FFF2-40B4-BE49-F238E27FC236}">
                <a16:creationId xmlns:a16="http://schemas.microsoft.com/office/drawing/2014/main" id="{7EF7E430-E4DE-4AC7-A436-C4FB4CD3D9D4}"/>
              </a:ext>
            </a:extLst>
          </p:cNvPr>
          <p:cNvSpPr>
            <a:spLocks noGrp="1"/>
          </p:cNvSpPr>
          <p:nvPr>
            <p:ph idx="1"/>
          </p:nvPr>
        </p:nvSpPr>
        <p:spPr>
          <a:xfrm>
            <a:off x="1889125" y="1143000"/>
            <a:ext cx="8229600" cy="647700"/>
          </a:xfrm>
        </p:spPr>
        <p:txBody>
          <a:bodyPr/>
          <a:lstStyle/>
          <a:p>
            <a:r>
              <a:rPr lang="en-US" altLang="en-US" sz="2000" dirty="0">
                <a:ea typeface="ヒラギノ角ゴ Pro W3" charset="-128"/>
              </a:rPr>
              <a:t>Earth’</a:t>
            </a:r>
            <a:r>
              <a:rPr lang="en-US" altLang="ja-JP" sz="2000" dirty="0">
                <a:ea typeface="ヒラギノ角ゴ Pro W3" charset="-128"/>
              </a:rPr>
              <a:t>s radiation budget (animation in book-page 89)</a:t>
            </a:r>
            <a:endParaRPr lang="en-US" altLang="en-US" sz="2000" dirty="0">
              <a:ea typeface="ヒラギノ角ゴ Pro W3" charset="-128"/>
            </a:endParaRPr>
          </a:p>
        </p:txBody>
      </p:sp>
      <p:pic>
        <p:nvPicPr>
          <p:cNvPr id="22532" name="Picture 5" descr="MPG_11e_Figure_04_18_L.jpg">
            <a:extLst>
              <a:ext uri="{FF2B5EF4-FFF2-40B4-BE49-F238E27FC236}">
                <a16:creationId xmlns:a16="http://schemas.microsoft.com/office/drawing/2014/main" id="{449BF056-8E04-475E-8306-AA1FEB9FF3DD}"/>
              </a:ext>
            </a:extLst>
          </p:cNvPr>
          <p:cNvPicPr>
            <a:picLocks noChangeAspect="1"/>
          </p:cNvPicPr>
          <p:nvPr/>
        </p:nvPicPr>
        <p:blipFill>
          <a:blip r:embed="rId4">
            <a:extLst>
              <a:ext uri="{28A0092B-C50C-407E-A947-70E740481C1C}">
                <a14:useLocalDpi xmlns:a14="http://schemas.microsoft.com/office/drawing/2010/main" val="0"/>
              </a:ext>
            </a:extLst>
          </a:blip>
          <a:srcRect b="2753"/>
          <a:stretch>
            <a:fillRect/>
          </a:stretch>
        </p:blipFill>
        <p:spPr bwMode="auto">
          <a:xfrm>
            <a:off x="3200400" y="1806576"/>
            <a:ext cx="6129338"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16DE3FF4-BE49-477F-9B30-EA80761D281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551360783"/>
      </p:ext>
    </p:extLst>
  </p:cSld>
  <p:clrMapOvr>
    <a:masterClrMapping/>
  </p:clrMapOvr>
  <mc:AlternateContent xmlns:mc="http://schemas.openxmlformats.org/markup-compatibility/2006">
    <mc:Choice xmlns:p14="http://schemas.microsoft.com/office/powerpoint/2010/main" Requires="p14">
      <p:transition spd="slow" p14:dur="2000" advTm="44416"/>
    </mc:Choice>
    <mc:Fallback>
      <p:transition spd="slow" advTm="4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14C4098D-E5A9-4BCA-AC20-937DEF3F178A}"/>
              </a:ext>
            </a:extLst>
          </p:cNvPr>
          <p:cNvSpPr>
            <a:spLocks noGrp="1"/>
          </p:cNvSpPr>
          <p:nvPr>
            <p:ph type="title"/>
          </p:nvPr>
        </p:nvSpPr>
        <p:spPr>
          <a:xfrm>
            <a:off x="1524000" y="0"/>
            <a:ext cx="8915400" cy="584200"/>
          </a:xfrm>
        </p:spPr>
        <p:txBody>
          <a:bodyPr>
            <a:normAutofit fontScale="90000"/>
          </a:bodyPr>
          <a:lstStyle/>
          <a:p>
            <a:r>
              <a:rPr lang="en-US" altLang="en-US"/>
              <a:t>Mechanisms of Global Energy Transfer</a:t>
            </a:r>
          </a:p>
        </p:txBody>
      </p:sp>
      <p:sp>
        <p:nvSpPr>
          <p:cNvPr id="26627" name="Content Placeholder 2">
            <a:extLst>
              <a:ext uri="{FF2B5EF4-FFF2-40B4-BE49-F238E27FC236}">
                <a16:creationId xmlns:a16="http://schemas.microsoft.com/office/drawing/2014/main" id="{6CB0D1DA-52F4-458C-8E31-3ECB335801CD}"/>
              </a:ext>
            </a:extLst>
          </p:cNvPr>
          <p:cNvSpPr>
            <a:spLocks noGrp="1"/>
          </p:cNvSpPr>
          <p:nvPr>
            <p:ph idx="1"/>
          </p:nvPr>
        </p:nvSpPr>
        <p:spPr>
          <a:xfrm>
            <a:off x="1889126" y="1141414"/>
            <a:ext cx="4587875" cy="5106987"/>
          </a:xfrm>
        </p:spPr>
        <p:txBody>
          <a:bodyPr/>
          <a:lstStyle/>
          <a:p>
            <a:pPr eaLnBrk="1" hangingPunct="1"/>
            <a:r>
              <a:rPr lang="en-US" altLang="en-US">
                <a:ea typeface="ヒラギノ角ゴ Pro W3" charset="-128"/>
              </a:rPr>
              <a:t>Need heat transfer to prevent constant warming at tropics and cooling at poles</a:t>
            </a:r>
          </a:p>
          <a:p>
            <a:pPr eaLnBrk="1" hangingPunct="1"/>
            <a:r>
              <a:rPr lang="en-US" altLang="en-US">
                <a:ea typeface="ヒラギノ角ゴ Pro W3" charset="-128"/>
              </a:rPr>
              <a:t>Storms assist in heat transfer to a lesser degree than the atmosphere and oceans</a:t>
            </a:r>
          </a:p>
          <a:p>
            <a:endParaRPr lang="en-US" altLang="en-US">
              <a:ea typeface="ヒラギノ角ゴ Pro W3" charset="-128"/>
            </a:endParaRPr>
          </a:p>
        </p:txBody>
      </p:sp>
      <p:pic>
        <p:nvPicPr>
          <p:cNvPr id="3" name="Video 2">
            <a:hlinkClick r:id="" action="ppaction://media"/>
            <a:extLst>
              <a:ext uri="{FF2B5EF4-FFF2-40B4-BE49-F238E27FC236}">
                <a16:creationId xmlns:a16="http://schemas.microsoft.com/office/drawing/2014/main" id="{3F127EF6-FCA0-4D96-9335-E61A0847960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4263205782"/>
      </p:ext>
    </p:extLst>
  </p:cSld>
  <p:clrMapOvr>
    <a:masterClrMapping/>
  </p:clrMapOvr>
  <mc:AlternateContent xmlns:mc="http://schemas.openxmlformats.org/markup-compatibility/2006">
    <mc:Choice xmlns:p14="http://schemas.microsoft.com/office/powerpoint/2010/main" Requires="p14">
      <p:transition spd="slow" p14:dur="2000" advTm="39018"/>
    </mc:Choice>
    <mc:Fallback>
      <p:transition spd="slow" advTm="3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201A07E7-DB18-4EDF-BE59-B94AB6940BCD}"/>
              </a:ext>
            </a:extLst>
          </p:cNvPr>
          <p:cNvSpPr>
            <a:spLocks noGrp="1"/>
          </p:cNvSpPr>
          <p:nvPr>
            <p:ph type="title"/>
          </p:nvPr>
        </p:nvSpPr>
        <p:spPr>
          <a:xfrm>
            <a:off x="1524000" y="0"/>
            <a:ext cx="8915400" cy="584200"/>
          </a:xfrm>
        </p:spPr>
        <p:txBody>
          <a:bodyPr>
            <a:normAutofit fontScale="90000"/>
          </a:bodyPr>
          <a:lstStyle/>
          <a:p>
            <a:r>
              <a:rPr lang="en-US" altLang="en-US"/>
              <a:t>Mechanisms of Global Energy Transfer</a:t>
            </a:r>
          </a:p>
        </p:txBody>
      </p:sp>
      <p:sp>
        <p:nvSpPr>
          <p:cNvPr id="27651" name="Content Placeholder 2">
            <a:extLst>
              <a:ext uri="{FF2B5EF4-FFF2-40B4-BE49-F238E27FC236}">
                <a16:creationId xmlns:a16="http://schemas.microsoft.com/office/drawing/2014/main" id="{BD49550B-DE1B-4E0D-B2DF-9EC6CC2BCB4F}"/>
              </a:ext>
            </a:extLst>
          </p:cNvPr>
          <p:cNvSpPr>
            <a:spLocks noGrp="1"/>
          </p:cNvSpPr>
          <p:nvPr>
            <p:ph idx="1"/>
          </p:nvPr>
        </p:nvSpPr>
        <p:spPr>
          <a:xfrm>
            <a:off x="1889125" y="1143000"/>
            <a:ext cx="8229600" cy="5106988"/>
          </a:xfrm>
        </p:spPr>
        <p:txBody>
          <a:bodyPr/>
          <a:lstStyle/>
          <a:p>
            <a:pPr eaLnBrk="1" hangingPunct="1"/>
            <a:r>
              <a:rPr lang="en-US" altLang="en-US" dirty="0">
                <a:ea typeface="ヒラギノ角ゴ Pro W3" charset="-128"/>
              </a:rPr>
              <a:t>Atmospheric circulation</a:t>
            </a:r>
          </a:p>
          <a:p>
            <a:pPr lvl="1" eaLnBrk="1" hangingPunct="1"/>
            <a:r>
              <a:rPr lang="en-US" altLang="en-US" dirty="0"/>
              <a:t>General circulation, outlined in Chapter 5</a:t>
            </a:r>
          </a:p>
          <a:p>
            <a:pPr eaLnBrk="1" hangingPunct="1"/>
            <a:r>
              <a:rPr lang="en-US" altLang="en-US" dirty="0">
                <a:ea typeface="ヒラギノ角ゴ Pro W3" charset="-128"/>
              </a:rPr>
              <a:t>Oceanic circulation (animation page 95)</a:t>
            </a:r>
          </a:p>
          <a:p>
            <a:pPr lvl="1" eaLnBrk="1" hangingPunct="1"/>
            <a:r>
              <a:rPr lang="en-US" altLang="en-US" dirty="0"/>
              <a:t>Respond to average wind conditions over long time scales</a:t>
            </a:r>
          </a:p>
          <a:p>
            <a:pPr lvl="1" eaLnBrk="1" hangingPunct="1"/>
            <a:r>
              <a:rPr lang="en-US" altLang="en-US" dirty="0"/>
              <a:t>Subtropical gyres</a:t>
            </a:r>
          </a:p>
          <a:p>
            <a:pPr lvl="1" eaLnBrk="1" hangingPunct="1"/>
            <a:endParaRPr lang="en-US" altLang="en-US" dirty="0"/>
          </a:p>
          <a:p>
            <a:endParaRPr lang="en-US" altLang="en-US" dirty="0">
              <a:ea typeface="ヒラギノ角ゴ Pro W3" charset="-128"/>
            </a:endParaRPr>
          </a:p>
        </p:txBody>
      </p:sp>
      <p:pic>
        <p:nvPicPr>
          <p:cNvPr id="27652" name="Picture 5" descr="MPG_11e_Figure_04_26_L.jpg">
            <a:extLst>
              <a:ext uri="{FF2B5EF4-FFF2-40B4-BE49-F238E27FC236}">
                <a16:creationId xmlns:a16="http://schemas.microsoft.com/office/drawing/2014/main" id="{342CA8FE-0AA0-4857-BDB3-2E49BE45AC69}"/>
              </a:ext>
            </a:extLst>
          </p:cNvPr>
          <p:cNvPicPr>
            <a:picLocks noChangeAspect="1"/>
          </p:cNvPicPr>
          <p:nvPr/>
        </p:nvPicPr>
        <p:blipFill>
          <a:blip r:embed="rId4">
            <a:extLst>
              <a:ext uri="{28A0092B-C50C-407E-A947-70E740481C1C}">
                <a14:useLocalDpi xmlns:a14="http://schemas.microsoft.com/office/drawing/2010/main" val="0"/>
              </a:ext>
            </a:extLst>
          </a:blip>
          <a:srcRect b="3334"/>
          <a:stretch>
            <a:fillRect/>
          </a:stretch>
        </p:blipFill>
        <p:spPr bwMode="auto">
          <a:xfrm>
            <a:off x="3157539" y="3395664"/>
            <a:ext cx="5894387"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Video 2">
            <a:hlinkClick r:id="" action="ppaction://media"/>
            <a:extLst>
              <a:ext uri="{FF2B5EF4-FFF2-40B4-BE49-F238E27FC236}">
                <a16:creationId xmlns:a16="http://schemas.microsoft.com/office/drawing/2014/main" id="{AE87BFC4-14E3-4824-B8AD-4E45F5DBD03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25787445"/>
      </p:ext>
    </p:extLst>
  </p:cSld>
  <p:clrMapOvr>
    <a:masterClrMapping/>
  </p:clrMapOvr>
  <mc:AlternateContent xmlns:mc="http://schemas.openxmlformats.org/markup-compatibility/2006">
    <mc:Choice xmlns:p14="http://schemas.microsoft.com/office/powerpoint/2010/main" Requires="p14">
      <p:transition spd="slow" p14:dur="2000" advTm="55050"/>
    </mc:Choice>
    <mc:Fallback>
      <p:transition spd="slow" advTm="55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9AA2C03-4379-4551-A29F-F24090FE8FF2}"/>
              </a:ext>
            </a:extLst>
          </p:cNvPr>
          <p:cNvSpPr>
            <a:spLocks noGrp="1"/>
          </p:cNvSpPr>
          <p:nvPr>
            <p:ph type="title"/>
          </p:nvPr>
        </p:nvSpPr>
        <p:spPr>
          <a:xfrm>
            <a:off x="1524000" y="0"/>
            <a:ext cx="8915400" cy="584200"/>
          </a:xfrm>
        </p:spPr>
        <p:txBody>
          <a:bodyPr>
            <a:normAutofit fontScale="90000"/>
          </a:bodyPr>
          <a:lstStyle/>
          <a:p>
            <a:r>
              <a:rPr lang="en-US" altLang="en-US"/>
              <a:t>Global Temperature Patterns</a:t>
            </a:r>
          </a:p>
        </p:txBody>
      </p:sp>
      <p:sp>
        <p:nvSpPr>
          <p:cNvPr id="28675" name="Content Placeholder 2">
            <a:extLst>
              <a:ext uri="{FF2B5EF4-FFF2-40B4-BE49-F238E27FC236}">
                <a16:creationId xmlns:a16="http://schemas.microsoft.com/office/drawing/2014/main" id="{CF2EA13A-6ECB-4D87-B3A0-7FE18015A33A}"/>
              </a:ext>
            </a:extLst>
          </p:cNvPr>
          <p:cNvSpPr>
            <a:spLocks noGrp="1"/>
          </p:cNvSpPr>
          <p:nvPr>
            <p:ph idx="1"/>
          </p:nvPr>
        </p:nvSpPr>
        <p:spPr>
          <a:xfrm>
            <a:off x="1889126" y="1141414"/>
            <a:ext cx="3444875" cy="5106987"/>
          </a:xfrm>
        </p:spPr>
        <p:txBody>
          <a:bodyPr/>
          <a:lstStyle/>
          <a:p>
            <a:pPr eaLnBrk="1" hangingPunct="1"/>
            <a:r>
              <a:rPr lang="en-US" altLang="en-US" dirty="0">
                <a:ea typeface="ヒラギノ角ゴ Pro W3" charset="-128"/>
              </a:rPr>
              <a:t>Primary controls on global temperature</a:t>
            </a:r>
          </a:p>
          <a:p>
            <a:pPr lvl="1" eaLnBrk="1" hangingPunct="1"/>
            <a:r>
              <a:rPr lang="en-US" altLang="en-US" dirty="0"/>
              <a:t>Altitude</a:t>
            </a:r>
          </a:p>
          <a:p>
            <a:pPr lvl="1" eaLnBrk="1" hangingPunct="1"/>
            <a:r>
              <a:rPr lang="en-US" altLang="en-US" dirty="0"/>
              <a:t>Latitude</a:t>
            </a:r>
          </a:p>
          <a:p>
            <a:pPr lvl="1" eaLnBrk="1" hangingPunct="1"/>
            <a:r>
              <a:rPr lang="en-US" altLang="en-US" dirty="0"/>
              <a:t>Land–water contrasts</a:t>
            </a:r>
          </a:p>
          <a:p>
            <a:pPr lvl="1" eaLnBrk="1" hangingPunct="1"/>
            <a:r>
              <a:rPr lang="en-US" altLang="en-US" dirty="0"/>
              <a:t>Ocean currents</a:t>
            </a:r>
          </a:p>
          <a:p>
            <a:pPr lvl="1" eaLnBrk="1" hangingPunct="1"/>
            <a:r>
              <a:rPr lang="en-US" altLang="en-US" dirty="0"/>
              <a:t>Atmospheric circulation</a:t>
            </a:r>
          </a:p>
          <a:p>
            <a:endParaRPr lang="en-US" altLang="en-US" dirty="0">
              <a:ea typeface="ヒラギノ角ゴ Pro W3" charset="-128"/>
            </a:endParaRPr>
          </a:p>
        </p:txBody>
      </p:sp>
      <p:pic>
        <p:nvPicPr>
          <p:cNvPr id="28676" name="Picture 6" descr="MPG_11e_Figure_04_31_L.jpg">
            <a:extLst>
              <a:ext uri="{FF2B5EF4-FFF2-40B4-BE49-F238E27FC236}">
                <a16:creationId xmlns:a16="http://schemas.microsoft.com/office/drawing/2014/main" id="{DF05BA85-1128-4850-A9ED-265A2CEF793A}"/>
              </a:ext>
            </a:extLst>
          </p:cNvPr>
          <p:cNvPicPr>
            <a:picLocks noChangeAspect="1"/>
          </p:cNvPicPr>
          <p:nvPr/>
        </p:nvPicPr>
        <p:blipFill>
          <a:blip r:embed="rId4">
            <a:extLst>
              <a:ext uri="{28A0092B-C50C-407E-A947-70E740481C1C}">
                <a14:useLocalDpi xmlns:a14="http://schemas.microsoft.com/office/drawing/2010/main" val="0"/>
              </a:ext>
            </a:extLst>
          </a:blip>
          <a:srcRect b="3751"/>
          <a:stretch>
            <a:fillRect/>
          </a:stretch>
        </p:blipFill>
        <p:spPr bwMode="auto">
          <a:xfrm>
            <a:off x="5562601" y="1212851"/>
            <a:ext cx="4900613"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descr="MPG_11e_Figure_04_32_L.jpg">
            <a:extLst>
              <a:ext uri="{FF2B5EF4-FFF2-40B4-BE49-F238E27FC236}">
                <a16:creationId xmlns:a16="http://schemas.microsoft.com/office/drawing/2014/main" id="{C04AF909-C169-4D71-BF37-AD79BCA26B82}"/>
              </a:ext>
            </a:extLst>
          </p:cNvPr>
          <p:cNvPicPr>
            <a:picLocks noChangeAspect="1"/>
          </p:cNvPicPr>
          <p:nvPr/>
        </p:nvPicPr>
        <p:blipFill>
          <a:blip r:embed="rId5">
            <a:extLst>
              <a:ext uri="{28A0092B-C50C-407E-A947-70E740481C1C}">
                <a14:useLocalDpi xmlns:a14="http://schemas.microsoft.com/office/drawing/2010/main" val="0"/>
              </a:ext>
            </a:extLst>
          </a:blip>
          <a:srcRect t="-1408" b="4398"/>
          <a:stretch>
            <a:fillRect/>
          </a:stretch>
        </p:blipFill>
        <p:spPr bwMode="auto">
          <a:xfrm>
            <a:off x="5541964" y="3883026"/>
            <a:ext cx="4897437"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BDAD6898-F109-42B1-A754-6A6A8EB6C08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946293920"/>
      </p:ext>
    </p:extLst>
  </p:cSld>
  <p:clrMapOvr>
    <a:masterClrMapping/>
  </p:clrMapOvr>
  <mc:AlternateContent xmlns:mc="http://schemas.openxmlformats.org/markup-compatibility/2006">
    <mc:Choice xmlns:p14="http://schemas.microsoft.com/office/powerpoint/2010/main" Requires="p14">
      <p:transition spd="slow" p14:dur="2000" advTm="45213"/>
    </mc:Choice>
    <mc:Fallback>
      <p:transition spd="slow" advTm="45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016DA032-7625-4F59-9FD7-10B996668ABE}"/>
              </a:ext>
            </a:extLst>
          </p:cNvPr>
          <p:cNvSpPr>
            <a:spLocks noGrp="1"/>
          </p:cNvSpPr>
          <p:nvPr>
            <p:ph idx="1"/>
          </p:nvPr>
        </p:nvSpPr>
        <p:spPr/>
        <p:txBody>
          <a:bodyPr/>
          <a:lstStyle/>
          <a:p>
            <a:r>
              <a:rPr lang="en-US" altLang="en-US" dirty="0">
                <a:ea typeface="ヒラギノ角ゴ Pro W3" charset="-128"/>
              </a:rPr>
              <a:t>Seasonal Variations in Insolation</a:t>
            </a:r>
          </a:p>
        </p:txBody>
      </p:sp>
      <p:pic>
        <p:nvPicPr>
          <p:cNvPr id="30723" name="Picture 5" descr="MPG_11e_Figure_04_22_L.jpg">
            <a:extLst>
              <a:ext uri="{FF2B5EF4-FFF2-40B4-BE49-F238E27FC236}">
                <a16:creationId xmlns:a16="http://schemas.microsoft.com/office/drawing/2014/main" id="{E08121C8-A76E-4827-81FF-A67168B11930}"/>
              </a:ext>
            </a:extLst>
          </p:cNvPr>
          <p:cNvPicPr>
            <a:picLocks noChangeAspect="1"/>
          </p:cNvPicPr>
          <p:nvPr/>
        </p:nvPicPr>
        <p:blipFill>
          <a:blip r:embed="rId4">
            <a:extLst>
              <a:ext uri="{28A0092B-C50C-407E-A947-70E740481C1C}">
                <a14:useLocalDpi xmlns:a14="http://schemas.microsoft.com/office/drawing/2010/main" val="0"/>
              </a:ext>
            </a:extLst>
          </a:blip>
          <a:srcRect b="2284"/>
          <a:stretch>
            <a:fillRect/>
          </a:stretch>
        </p:blipFill>
        <p:spPr bwMode="auto">
          <a:xfrm>
            <a:off x="6284582" y="1213169"/>
            <a:ext cx="4743450"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C0F35B40-9FAA-4DFB-90A8-DDC132EEE533}"/>
              </a:ext>
            </a:extLst>
          </p:cNvPr>
          <p:cNvSpPr>
            <a:spLocks noGrp="1"/>
          </p:cNvSpPr>
          <p:nvPr>
            <p:ph type="title"/>
          </p:nvPr>
        </p:nvSpPr>
        <p:spPr>
          <a:xfrm>
            <a:off x="1524000" y="0"/>
            <a:ext cx="9144000" cy="584200"/>
          </a:xfrm>
        </p:spPr>
        <p:txBody>
          <a:bodyPr>
            <a:normAutofit fontScale="90000"/>
          </a:bodyPr>
          <a:lstStyle/>
          <a:p>
            <a:pPr>
              <a:defRPr/>
            </a:pPr>
            <a:r>
              <a:rPr lang="en-US" spc="-100" dirty="0">
                <a:solidFill>
                  <a:schemeClr val="bg1"/>
                </a:solidFill>
              </a:rPr>
              <a:t>Variations in Insolation by Latitude and Season</a:t>
            </a:r>
          </a:p>
        </p:txBody>
      </p:sp>
      <p:pic>
        <p:nvPicPr>
          <p:cNvPr id="2" name="Video 1">
            <a:hlinkClick r:id="" action="ppaction://media"/>
            <a:extLst>
              <a:ext uri="{FF2B5EF4-FFF2-40B4-BE49-F238E27FC236}">
                <a16:creationId xmlns:a16="http://schemas.microsoft.com/office/drawing/2014/main" id="{323BA087-0C32-4FA0-821A-8D35899036E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876881704"/>
      </p:ext>
    </p:extLst>
  </p:cSld>
  <p:clrMapOvr>
    <a:masterClrMapping/>
  </p:clrMapOvr>
  <mc:AlternateContent xmlns:mc="http://schemas.openxmlformats.org/markup-compatibility/2006">
    <mc:Choice xmlns:p14="http://schemas.microsoft.com/office/powerpoint/2010/main" Requires="p14">
      <p:transition spd="slow" p14:dur="2000" advTm="25905"/>
    </mc:Choice>
    <mc:Fallback>
      <p:transition spd="slow" advTm="25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123AB3B8-4895-4D5E-92CB-A57696A60299}"/>
              </a:ext>
            </a:extLst>
          </p:cNvPr>
          <p:cNvSpPr>
            <a:spLocks noGrp="1"/>
          </p:cNvSpPr>
          <p:nvPr>
            <p:ph type="title"/>
          </p:nvPr>
        </p:nvSpPr>
        <p:spPr>
          <a:xfrm>
            <a:off x="1524000" y="0"/>
            <a:ext cx="8915400" cy="584200"/>
          </a:xfrm>
        </p:spPr>
        <p:txBody>
          <a:bodyPr>
            <a:normAutofit fontScale="90000"/>
          </a:bodyPr>
          <a:lstStyle/>
          <a:p>
            <a:r>
              <a:rPr lang="en-US" altLang="en-US"/>
              <a:t>Global Temperature Patterns</a:t>
            </a:r>
          </a:p>
        </p:txBody>
      </p:sp>
      <p:sp>
        <p:nvSpPr>
          <p:cNvPr id="29699" name="Content Placeholder 2">
            <a:extLst>
              <a:ext uri="{FF2B5EF4-FFF2-40B4-BE49-F238E27FC236}">
                <a16:creationId xmlns:a16="http://schemas.microsoft.com/office/drawing/2014/main" id="{F7FCCBB1-FF21-4AFE-8BC2-51654E6DA8F1}"/>
              </a:ext>
            </a:extLst>
          </p:cNvPr>
          <p:cNvSpPr>
            <a:spLocks noGrp="1"/>
          </p:cNvSpPr>
          <p:nvPr>
            <p:ph idx="1"/>
          </p:nvPr>
        </p:nvSpPr>
        <p:spPr>
          <a:xfrm>
            <a:off x="1889126" y="1141414"/>
            <a:ext cx="4435475" cy="5106987"/>
          </a:xfrm>
        </p:spPr>
        <p:txBody>
          <a:bodyPr/>
          <a:lstStyle/>
          <a:p>
            <a:pPr eaLnBrk="1" hangingPunct="1"/>
            <a:r>
              <a:rPr lang="en-US" altLang="en-US">
                <a:ea typeface="ヒラギノ角ゴ Pro W3" charset="-128"/>
              </a:rPr>
              <a:t>Seasonal patterns</a:t>
            </a:r>
          </a:p>
          <a:p>
            <a:pPr lvl="1" eaLnBrk="1" hangingPunct="1"/>
            <a:r>
              <a:rPr lang="en-US" altLang="en-US"/>
              <a:t>Latitudinal shift in </a:t>
            </a:r>
            <a:br>
              <a:rPr lang="en-US" altLang="en-US"/>
            </a:br>
            <a:r>
              <a:rPr lang="en-US" altLang="en-US"/>
              <a:t>isotherms from one </a:t>
            </a:r>
            <a:br>
              <a:rPr lang="en-US" altLang="en-US"/>
            </a:br>
            <a:r>
              <a:rPr lang="en-US" altLang="en-US"/>
              <a:t>season to another</a:t>
            </a:r>
          </a:p>
          <a:p>
            <a:pPr lvl="1" eaLnBrk="1" hangingPunct="1"/>
            <a:r>
              <a:rPr lang="en-US" altLang="en-US"/>
              <a:t>More pronounced </a:t>
            </a:r>
            <a:br>
              <a:rPr lang="en-US" altLang="en-US"/>
            </a:br>
            <a:r>
              <a:rPr lang="en-US" altLang="en-US"/>
              <a:t>over continents than </a:t>
            </a:r>
            <a:br>
              <a:rPr lang="en-US" altLang="en-US"/>
            </a:br>
            <a:r>
              <a:rPr lang="en-US" altLang="en-US"/>
              <a:t>water and over high latitudes than low </a:t>
            </a:r>
            <a:br>
              <a:rPr lang="en-US" altLang="en-US"/>
            </a:br>
            <a:r>
              <a:rPr lang="en-US" altLang="en-US"/>
              <a:t>latitudes</a:t>
            </a:r>
          </a:p>
          <a:p>
            <a:endParaRPr lang="en-US" altLang="en-US">
              <a:ea typeface="ヒラギノ角ゴ Pro W3" charset="-128"/>
            </a:endParaRPr>
          </a:p>
        </p:txBody>
      </p:sp>
      <p:pic>
        <p:nvPicPr>
          <p:cNvPr id="29700" name="Picture 5" descr="MPG_11e_Figure_04_33_L.jpg">
            <a:extLst>
              <a:ext uri="{FF2B5EF4-FFF2-40B4-BE49-F238E27FC236}">
                <a16:creationId xmlns:a16="http://schemas.microsoft.com/office/drawing/2014/main" id="{0B702B15-BF74-4840-B34C-623100085B22}"/>
              </a:ext>
            </a:extLst>
          </p:cNvPr>
          <p:cNvPicPr>
            <a:picLocks noChangeAspect="1"/>
          </p:cNvPicPr>
          <p:nvPr/>
        </p:nvPicPr>
        <p:blipFill>
          <a:blip r:embed="rId4">
            <a:extLst>
              <a:ext uri="{28A0092B-C50C-407E-A947-70E740481C1C}">
                <a14:useLocalDpi xmlns:a14="http://schemas.microsoft.com/office/drawing/2010/main" val="0"/>
              </a:ext>
            </a:extLst>
          </a:blip>
          <a:srcRect b="3036"/>
          <a:stretch>
            <a:fillRect/>
          </a:stretch>
        </p:blipFill>
        <p:spPr bwMode="auto">
          <a:xfrm>
            <a:off x="5475288" y="1295400"/>
            <a:ext cx="5040312"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076537B9-578D-42E3-8FE2-64D33165CF8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351635336"/>
      </p:ext>
    </p:extLst>
  </p:cSld>
  <p:clrMapOvr>
    <a:masterClrMapping/>
  </p:clrMapOvr>
  <mc:AlternateContent xmlns:mc="http://schemas.openxmlformats.org/markup-compatibility/2006">
    <mc:Choice xmlns:p14="http://schemas.microsoft.com/office/powerpoint/2010/main" Requires="p14">
      <p:transition spd="slow" p14:dur="2000" advTm="35965"/>
    </mc:Choice>
    <mc:Fallback>
      <p:transition spd="slow" advTm="35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82F05A1-8AFD-4C35-9D54-8F4399959769}"/>
              </a:ext>
            </a:extLst>
          </p:cNvPr>
          <p:cNvSpPr>
            <a:spLocks noGrp="1"/>
          </p:cNvSpPr>
          <p:nvPr>
            <p:ph type="title"/>
          </p:nvPr>
        </p:nvSpPr>
        <p:spPr>
          <a:xfrm>
            <a:off x="1524000" y="0"/>
            <a:ext cx="8915400" cy="584200"/>
          </a:xfrm>
        </p:spPr>
        <p:txBody>
          <a:bodyPr>
            <a:normAutofit fontScale="90000"/>
          </a:bodyPr>
          <a:lstStyle/>
          <a:p>
            <a:r>
              <a:rPr lang="en-US" altLang="en-US"/>
              <a:t>Land and Water Contrasts</a:t>
            </a:r>
          </a:p>
        </p:txBody>
      </p:sp>
      <p:sp>
        <p:nvSpPr>
          <p:cNvPr id="33795" name="Content Placeholder 2">
            <a:extLst>
              <a:ext uri="{FF2B5EF4-FFF2-40B4-BE49-F238E27FC236}">
                <a16:creationId xmlns:a16="http://schemas.microsoft.com/office/drawing/2014/main" id="{686FEDF0-C625-4AB9-BB9F-47B90F91DCDE}"/>
              </a:ext>
            </a:extLst>
          </p:cNvPr>
          <p:cNvSpPr>
            <a:spLocks noGrp="1"/>
          </p:cNvSpPr>
          <p:nvPr>
            <p:ph idx="1"/>
          </p:nvPr>
        </p:nvSpPr>
        <p:spPr>
          <a:xfrm>
            <a:off x="1889126" y="1141414"/>
            <a:ext cx="4283075" cy="5106987"/>
          </a:xfrm>
        </p:spPr>
        <p:txBody>
          <a:bodyPr/>
          <a:lstStyle/>
          <a:p>
            <a:r>
              <a:rPr lang="en-US" altLang="en-US">
                <a:ea typeface="ヒラギノ角ゴ Pro W3" charset="-128"/>
              </a:rPr>
              <a:t>Differences in climate due to land–water contrasts</a:t>
            </a:r>
          </a:p>
        </p:txBody>
      </p:sp>
      <p:pic>
        <p:nvPicPr>
          <p:cNvPr id="33796" name="Picture 5" descr="MPG_11e_Figure_04_25_L.jpg">
            <a:extLst>
              <a:ext uri="{FF2B5EF4-FFF2-40B4-BE49-F238E27FC236}">
                <a16:creationId xmlns:a16="http://schemas.microsoft.com/office/drawing/2014/main" id="{4F1CDBA1-784B-4EAE-BAE8-B06CE12D5AE7}"/>
              </a:ext>
            </a:extLst>
          </p:cNvPr>
          <p:cNvPicPr>
            <a:picLocks noChangeAspect="1"/>
          </p:cNvPicPr>
          <p:nvPr/>
        </p:nvPicPr>
        <p:blipFill>
          <a:blip r:embed="rId4">
            <a:extLst>
              <a:ext uri="{28A0092B-C50C-407E-A947-70E740481C1C}">
                <a14:useLocalDpi xmlns:a14="http://schemas.microsoft.com/office/drawing/2010/main" val="0"/>
              </a:ext>
            </a:extLst>
          </a:blip>
          <a:srcRect b="2725"/>
          <a:stretch>
            <a:fillRect/>
          </a:stretch>
        </p:blipFill>
        <p:spPr bwMode="auto">
          <a:xfrm>
            <a:off x="6777963" y="1021140"/>
            <a:ext cx="4267200"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9FA5426B-FEA9-44C8-8EB0-EC31096F23B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924715353"/>
      </p:ext>
    </p:extLst>
  </p:cSld>
  <p:clrMapOvr>
    <a:masterClrMapping/>
  </p:clrMapOvr>
  <mc:AlternateContent xmlns:mc="http://schemas.openxmlformats.org/markup-compatibility/2006">
    <mc:Choice xmlns:p14="http://schemas.microsoft.com/office/powerpoint/2010/main" Requires="p14">
      <p:transition spd="slow" p14:dur="2000" advTm="71866"/>
    </mc:Choice>
    <mc:Fallback>
      <p:transition spd="slow" advTm="71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01E74FFD-80FD-45DD-AAD6-D3BCAD570EBD}"/>
              </a:ext>
            </a:extLst>
          </p:cNvPr>
          <p:cNvSpPr>
            <a:spLocks noGrp="1"/>
          </p:cNvSpPr>
          <p:nvPr>
            <p:ph type="title"/>
          </p:nvPr>
        </p:nvSpPr>
        <p:spPr>
          <a:xfrm>
            <a:off x="1524000" y="0"/>
            <a:ext cx="8915400" cy="584200"/>
          </a:xfrm>
        </p:spPr>
        <p:txBody>
          <a:bodyPr>
            <a:normAutofit fontScale="90000"/>
          </a:bodyPr>
          <a:lstStyle/>
          <a:p>
            <a:r>
              <a:rPr lang="en-US" altLang="en-US"/>
              <a:t>Land and Water Contrasts</a:t>
            </a:r>
          </a:p>
        </p:txBody>
      </p:sp>
      <p:sp>
        <p:nvSpPr>
          <p:cNvPr id="31747" name="Content Placeholder 2">
            <a:extLst>
              <a:ext uri="{FF2B5EF4-FFF2-40B4-BE49-F238E27FC236}">
                <a16:creationId xmlns:a16="http://schemas.microsoft.com/office/drawing/2014/main" id="{29C062F5-6E82-4EBA-AE97-D2558F20F9FA}"/>
              </a:ext>
            </a:extLst>
          </p:cNvPr>
          <p:cNvSpPr>
            <a:spLocks noGrp="1"/>
          </p:cNvSpPr>
          <p:nvPr>
            <p:ph idx="1"/>
          </p:nvPr>
        </p:nvSpPr>
        <p:spPr>
          <a:xfrm>
            <a:off x="1889125" y="1116014"/>
            <a:ext cx="3582988" cy="5132387"/>
          </a:xfrm>
        </p:spPr>
        <p:txBody>
          <a:bodyPr/>
          <a:lstStyle/>
          <a:p>
            <a:pPr eaLnBrk="1" hangingPunct="1"/>
            <a:r>
              <a:rPr lang="en-US" altLang="en-US">
                <a:ea typeface="ヒラギノ角ゴ Pro W3" charset="-128"/>
              </a:rPr>
              <a:t>Land heats and </a:t>
            </a:r>
            <a:br>
              <a:rPr lang="en-US" altLang="en-US">
                <a:ea typeface="ヒラギノ角ゴ Pro W3" charset="-128"/>
              </a:rPr>
            </a:br>
            <a:r>
              <a:rPr lang="en-US" altLang="en-US">
                <a:ea typeface="ヒラギノ角ゴ Pro W3" charset="-128"/>
              </a:rPr>
              <a:t>cools more rapidly </a:t>
            </a:r>
            <a:br>
              <a:rPr lang="en-US" altLang="en-US">
                <a:ea typeface="ヒラギノ角ゴ Pro W3" charset="-128"/>
              </a:rPr>
            </a:br>
            <a:r>
              <a:rPr lang="en-US" altLang="en-US">
                <a:ea typeface="ヒラギノ角ゴ Pro W3" charset="-128"/>
              </a:rPr>
              <a:t>than water due to the following:</a:t>
            </a:r>
          </a:p>
          <a:p>
            <a:pPr lvl="1" eaLnBrk="1" hangingPunct="1"/>
            <a:r>
              <a:rPr lang="en-US" altLang="en-US"/>
              <a:t>Specific heat</a:t>
            </a:r>
          </a:p>
          <a:p>
            <a:pPr lvl="1" eaLnBrk="1" hangingPunct="1"/>
            <a:r>
              <a:rPr lang="en-US" altLang="en-US"/>
              <a:t>Transmission</a:t>
            </a:r>
          </a:p>
          <a:p>
            <a:pPr lvl="1" eaLnBrk="1" hangingPunct="1"/>
            <a:r>
              <a:rPr lang="en-US" altLang="en-US"/>
              <a:t>Mobility</a:t>
            </a:r>
          </a:p>
          <a:p>
            <a:pPr lvl="1" eaLnBrk="1" hangingPunct="1"/>
            <a:r>
              <a:rPr lang="en-US" altLang="en-US"/>
              <a:t>Evaporative cooling</a:t>
            </a:r>
          </a:p>
          <a:p>
            <a:endParaRPr lang="en-US" altLang="en-US">
              <a:ea typeface="ヒラギノ角ゴ Pro W3" charset="-128"/>
            </a:endParaRPr>
          </a:p>
        </p:txBody>
      </p:sp>
      <p:pic>
        <p:nvPicPr>
          <p:cNvPr id="31748" name="Picture 5" descr="MPG_11e_Figure_04_24_L.jpg">
            <a:extLst>
              <a:ext uri="{FF2B5EF4-FFF2-40B4-BE49-F238E27FC236}">
                <a16:creationId xmlns:a16="http://schemas.microsoft.com/office/drawing/2014/main" id="{B4075B1A-D593-421B-B682-5D226DAF833B}"/>
              </a:ext>
            </a:extLst>
          </p:cNvPr>
          <p:cNvPicPr>
            <a:picLocks noChangeAspect="1"/>
          </p:cNvPicPr>
          <p:nvPr/>
        </p:nvPicPr>
        <p:blipFill>
          <a:blip r:embed="rId4">
            <a:extLst>
              <a:ext uri="{28A0092B-C50C-407E-A947-70E740481C1C}">
                <a14:useLocalDpi xmlns:a14="http://schemas.microsoft.com/office/drawing/2010/main" val="0"/>
              </a:ext>
            </a:extLst>
          </a:blip>
          <a:srcRect b="3207"/>
          <a:stretch>
            <a:fillRect/>
          </a:stretch>
        </p:blipFill>
        <p:spPr bwMode="auto">
          <a:xfrm>
            <a:off x="5334000" y="1295400"/>
            <a:ext cx="5092700" cy="273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A4B64F31-AFFB-4472-AA27-DC8FEB4C8F3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967935566"/>
      </p:ext>
    </p:extLst>
  </p:cSld>
  <p:clrMapOvr>
    <a:masterClrMapping/>
  </p:clrMapOvr>
  <mc:AlternateContent xmlns:mc="http://schemas.openxmlformats.org/markup-compatibility/2006">
    <mc:Choice xmlns:p14="http://schemas.microsoft.com/office/powerpoint/2010/main" Requires="p14">
      <p:transition spd="slow" p14:dur="2000" advTm="26093"/>
    </mc:Choice>
    <mc:Fallback>
      <p:transition spd="slow" advTm="26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w0041_pd01a-d">
            <a:extLst>
              <a:ext uri="{FF2B5EF4-FFF2-40B4-BE49-F238E27FC236}">
                <a16:creationId xmlns:a16="http://schemas.microsoft.com/office/drawing/2014/main" id="{1516FD0C-6016-4B05-84FE-87B42CEEC167}"/>
              </a:ext>
            </a:extLst>
          </p:cNvPr>
          <p:cNvPicPr preferRelativeResize="0">
            <a:picLocks noChangeAspect="1" noChangeArrowheads="1"/>
          </p:cNvPicPr>
          <p:nvPr/>
        </p:nvPicPr>
        <p:blipFill>
          <a:blip r:embed="rId5">
            <a:clrChange>
              <a:clrFrom>
                <a:srgbClr val="FFFFFF"/>
              </a:clrFrom>
              <a:clrTo>
                <a:srgbClr val="FFFFFF">
                  <a:alpha val="0"/>
                </a:srgbClr>
              </a:clrTo>
            </a:clrChange>
            <a:lum contrast="6000"/>
            <a:extLst>
              <a:ext uri="{28A0092B-C50C-407E-A947-70E740481C1C}">
                <a14:useLocalDpi xmlns:a14="http://schemas.microsoft.com/office/drawing/2010/main" val="0"/>
              </a:ext>
            </a:extLst>
          </a:blip>
          <a:srcRect l="12038" r="12038"/>
          <a:stretch>
            <a:fillRect/>
          </a:stretch>
        </p:blipFill>
        <p:spPr bwMode="auto">
          <a:xfrm>
            <a:off x="1524000" y="609600"/>
            <a:ext cx="8763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3">
            <a:extLst>
              <a:ext uri="{FF2B5EF4-FFF2-40B4-BE49-F238E27FC236}">
                <a16:creationId xmlns:a16="http://schemas.microsoft.com/office/drawing/2014/main" id="{7780556E-CFBF-47B0-B686-024F6FBB4862}"/>
              </a:ext>
            </a:extLst>
          </p:cNvPr>
          <p:cNvSpPr>
            <a:spLocks noChangeArrowheads="1"/>
          </p:cNvSpPr>
          <p:nvPr/>
        </p:nvSpPr>
        <p:spPr bwMode="auto">
          <a:xfrm>
            <a:off x="1524000" y="0"/>
            <a:ext cx="7443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ヒラギノ角ゴ Pro W3" charset="-128"/>
              </a:defRPr>
            </a:lvl1pPr>
            <a:lvl2pPr marL="742950" indent="-285750">
              <a:spcBef>
                <a:spcPct val="20000"/>
              </a:spcBef>
              <a:buChar char="–"/>
              <a:defRPr sz="2800">
                <a:solidFill>
                  <a:schemeClr val="tx1"/>
                </a:solidFill>
                <a:latin typeface="Arial" panose="020B0604020202020204" pitchFamily="34" charset="0"/>
                <a:ea typeface="ヒラギノ角ゴ Pro W3" charset="-128"/>
              </a:defRPr>
            </a:lvl2pPr>
            <a:lvl3pPr marL="1143000" indent="-228600">
              <a:spcBef>
                <a:spcPct val="20000"/>
              </a:spcBef>
              <a:buChar char="•"/>
              <a:defRPr sz="2400">
                <a:solidFill>
                  <a:schemeClr val="tx1"/>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Arial" panose="020B0604020202020204" pitchFamily="34" charset="0"/>
                <a:ea typeface="ヒラギノ角ゴ Pro W3" charset="-128"/>
              </a:defRPr>
            </a:lvl4pPr>
            <a:lvl5pPr marL="2057400" indent="-228600">
              <a:spcBef>
                <a:spcPct val="20000"/>
              </a:spcBef>
              <a:buChar char="»"/>
              <a:defRPr sz="2000">
                <a:solidFill>
                  <a:schemeClr val="tx1"/>
                </a:solidFill>
                <a:latin typeface="Arial"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ヒラギノ角ゴ Pro W3" charset="-128"/>
              </a:defRPr>
            </a:lvl9pPr>
          </a:lstStyle>
          <a:p>
            <a:pPr eaLnBrk="1" hangingPunct="1">
              <a:spcBef>
                <a:spcPct val="0"/>
              </a:spcBef>
              <a:buFontTx/>
              <a:buNone/>
            </a:pPr>
            <a:r>
              <a:rPr lang="en-US" altLang="en-US" sz="2400">
                <a:latin typeface="Arial Black" panose="020B0A04020102020204" pitchFamily="34" charset="0"/>
              </a:rPr>
              <a:t>Daily and Annual Cycles of Air Temperature</a:t>
            </a:r>
          </a:p>
        </p:txBody>
      </p:sp>
      <p:sp>
        <p:nvSpPr>
          <p:cNvPr id="32772" name="TextBox 1">
            <a:extLst>
              <a:ext uri="{FF2B5EF4-FFF2-40B4-BE49-F238E27FC236}">
                <a16:creationId xmlns:a16="http://schemas.microsoft.com/office/drawing/2014/main" id="{E42483FA-FE1F-4079-8439-B70CC9372F83}"/>
              </a:ext>
            </a:extLst>
          </p:cNvPr>
          <p:cNvSpPr txBox="1">
            <a:spLocks noChangeArrowheads="1"/>
          </p:cNvSpPr>
          <p:nvPr/>
        </p:nvSpPr>
        <p:spPr bwMode="auto">
          <a:xfrm>
            <a:off x="2185988" y="3392488"/>
            <a:ext cx="2005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a:t>Transmission</a:t>
            </a:r>
          </a:p>
        </p:txBody>
      </p:sp>
      <p:sp>
        <p:nvSpPr>
          <p:cNvPr id="32773" name="TextBox 2">
            <a:extLst>
              <a:ext uri="{FF2B5EF4-FFF2-40B4-BE49-F238E27FC236}">
                <a16:creationId xmlns:a16="http://schemas.microsoft.com/office/drawing/2014/main" id="{4CEB1540-8674-4CCC-B65A-07602B52C8BB}"/>
              </a:ext>
            </a:extLst>
          </p:cNvPr>
          <p:cNvSpPr txBox="1">
            <a:spLocks noChangeArrowheads="1"/>
          </p:cNvSpPr>
          <p:nvPr/>
        </p:nvSpPr>
        <p:spPr bwMode="auto">
          <a:xfrm>
            <a:off x="7564438" y="927101"/>
            <a:ext cx="19478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a:t>Specific heat</a:t>
            </a:r>
          </a:p>
        </p:txBody>
      </p:sp>
      <p:sp>
        <p:nvSpPr>
          <p:cNvPr id="32774" name="TextBox 3">
            <a:extLst>
              <a:ext uri="{FF2B5EF4-FFF2-40B4-BE49-F238E27FC236}">
                <a16:creationId xmlns:a16="http://schemas.microsoft.com/office/drawing/2014/main" id="{B6996F43-F822-4E83-9A18-D72C38079239}"/>
              </a:ext>
            </a:extLst>
          </p:cNvPr>
          <p:cNvSpPr txBox="1">
            <a:spLocks noChangeArrowheads="1"/>
          </p:cNvSpPr>
          <p:nvPr/>
        </p:nvSpPr>
        <p:spPr bwMode="auto">
          <a:xfrm>
            <a:off x="3376613" y="5378451"/>
            <a:ext cx="1230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a:t>Mobility</a:t>
            </a:r>
          </a:p>
        </p:txBody>
      </p:sp>
      <p:pic>
        <p:nvPicPr>
          <p:cNvPr id="2" name="Video 1">
            <a:hlinkClick r:id="" action="ppaction://media"/>
            <a:extLst>
              <a:ext uri="{FF2B5EF4-FFF2-40B4-BE49-F238E27FC236}">
                <a16:creationId xmlns:a16="http://schemas.microsoft.com/office/drawing/2014/main" id="{13C1BBEE-90FC-4820-AF04-DEDBBEA08BD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4015890773"/>
      </p:ext>
    </p:extLst>
  </p:cSld>
  <p:clrMapOvr>
    <a:masterClrMapping/>
  </p:clrMapOvr>
  <mc:AlternateContent xmlns:mc="http://schemas.openxmlformats.org/markup-compatibility/2006">
    <mc:Choice xmlns:p14="http://schemas.microsoft.com/office/powerpoint/2010/main" Requires="p14">
      <p:transition spd="slow" p14:dur="2000" advTm="129814"/>
    </mc:Choice>
    <mc:Fallback>
      <p:transition spd="slow" advTm="129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DF1578AC-DB25-4CAB-A26D-7E825954E44E}"/>
              </a:ext>
            </a:extLst>
          </p:cNvPr>
          <p:cNvSpPr>
            <a:spLocks noGrp="1"/>
          </p:cNvSpPr>
          <p:nvPr>
            <p:ph type="title"/>
          </p:nvPr>
        </p:nvSpPr>
        <p:spPr>
          <a:xfrm>
            <a:off x="1524000" y="0"/>
            <a:ext cx="8915400" cy="584200"/>
          </a:xfrm>
        </p:spPr>
        <p:txBody>
          <a:bodyPr>
            <a:normAutofit fontScale="90000"/>
          </a:bodyPr>
          <a:lstStyle/>
          <a:p>
            <a:r>
              <a:rPr lang="en-US" altLang="en-US"/>
              <a:t>Climate Change and </a:t>
            </a:r>
            <a:r>
              <a:rPr lang="en-US" altLang="ja-JP"/>
              <a:t>“Global Warming”</a:t>
            </a:r>
            <a:endParaRPr lang="en-US" altLang="en-US"/>
          </a:p>
        </p:txBody>
      </p:sp>
      <p:sp>
        <p:nvSpPr>
          <p:cNvPr id="34819" name="Content Placeholder 2">
            <a:extLst>
              <a:ext uri="{FF2B5EF4-FFF2-40B4-BE49-F238E27FC236}">
                <a16:creationId xmlns:a16="http://schemas.microsoft.com/office/drawing/2014/main" id="{8F4D999D-F656-4A2A-8E8C-62559B288CD1}"/>
              </a:ext>
            </a:extLst>
          </p:cNvPr>
          <p:cNvSpPr>
            <a:spLocks noGrp="1"/>
          </p:cNvSpPr>
          <p:nvPr>
            <p:ph idx="1"/>
          </p:nvPr>
        </p:nvSpPr>
        <p:spPr>
          <a:xfrm>
            <a:off x="1889126" y="1141414"/>
            <a:ext cx="3319463" cy="5106987"/>
          </a:xfrm>
        </p:spPr>
        <p:txBody>
          <a:bodyPr/>
          <a:lstStyle/>
          <a:p>
            <a:r>
              <a:rPr lang="en-US" altLang="en-US">
                <a:ea typeface="ヒラギノ角ゴ Pro W3" charset="-128"/>
              </a:rPr>
              <a:t>Temperatures on average have risen by 0.7°C in the last century, the fastest within the last 1000 years</a:t>
            </a:r>
          </a:p>
        </p:txBody>
      </p:sp>
      <p:pic>
        <p:nvPicPr>
          <p:cNvPr id="34820" name="Picture 5" descr="MPG_11e_Figure_04_36_L.jpg">
            <a:extLst>
              <a:ext uri="{FF2B5EF4-FFF2-40B4-BE49-F238E27FC236}">
                <a16:creationId xmlns:a16="http://schemas.microsoft.com/office/drawing/2014/main" id="{5D9F7F1B-2633-4022-9BB5-78E85C52D956}"/>
              </a:ext>
            </a:extLst>
          </p:cNvPr>
          <p:cNvPicPr>
            <a:picLocks noChangeAspect="1"/>
          </p:cNvPicPr>
          <p:nvPr/>
        </p:nvPicPr>
        <p:blipFill>
          <a:blip r:embed="rId4">
            <a:extLst>
              <a:ext uri="{28A0092B-C50C-407E-A947-70E740481C1C}">
                <a14:useLocalDpi xmlns:a14="http://schemas.microsoft.com/office/drawing/2010/main" val="0"/>
              </a:ext>
            </a:extLst>
          </a:blip>
          <a:srcRect b="5157"/>
          <a:stretch>
            <a:fillRect/>
          </a:stretch>
        </p:blipFill>
        <p:spPr bwMode="auto">
          <a:xfrm>
            <a:off x="5127625" y="2362201"/>
            <a:ext cx="541655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21F34667-F2A7-4BD5-90CC-BCDC4AEA32E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71273761"/>
      </p:ext>
    </p:extLst>
  </p:cSld>
  <p:clrMapOvr>
    <a:masterClrMapping/>
  </p:clrMapOvr>
  <mc:AlternateContent xmlns:mc="http://schemas.openxmlformats.org/markup-compatibility/2006">
    <mc:Choice xmlns:p14="http://schemas.microsoft.com/office/powerpoint/2010/main" Requires="p14">
      <p:transition spd="slow" p14:dur="2000" advTm="67761"/>
    </mc:Choice>
    <mc:Fallback>
      <p:transition spd="slow" advTm="67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6" descr="MPG_11e_Figure_04_03_L.jpg">
            <a:extLst>
              <a:ext uri="{FF2B5EF4-FFF2-40B4-BE49-F238E27FC236}">
                <a16:creationId xmlns:a16="http://schemas.microsoft.com/office/drawing/2014/main" id="{ACEBF8C6-5E0A-4451-9D6E-8A22C608357B}"/>
              </a:ext>
            </a:extLst>
          </p:cNvPr>
          <p:cNvPicPr>
            <a:picLocks noChangeAspect="1"/>
          </p:cNvPicPr>
          <p:nvPr/>
        </p:nvPicPr>
        <p:blipFill>
          <a:blip r:embed="rId4">
            <a:extLst>
              <a:ext uri="{28A0092B-C50C-407E-A947-70E740481C1C}">
                <a14:useLocalDpi xmlns:a14="http://schemas.microsoft.com/office/drawing/2010/main" val="0"/>
              </a:ext>
            </a:extLst>
          </a:blip>
          <a:srcRect b="3545"/>
          <a:stretch>
            <a:fillRect/>
          </a:stretch>
        </p:blipFill>
        <p:spPr bwMode="auto">
          <a:xfrm>
            <a:off x="6553200" y="1219200"/>
            <a:ext cx="391795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1">
            <a:extLst>
              <a:ext uri="{FF2B5EF4-FFF2-40B4-BE49-F238E27FC236}">
                <a16:creationId xmlns:a16="http://schemas.microsoft.com/office/drawing/2014/main" id="{88EEC956-999B-4DC6-A261-37E8B1DFE1F9}"/>
              </a:ext>
            </a:extLst>
          </p:cNvPr>
          <p:cNvSpPr>
            <a:spLocks noGrp="1"/>
          </p:cNvSpPr>
          <p:nvPr>
            <p:ph type="title"/>
          </p:nvPr>
        </p:nvSpPr>
        <p:spPr>
          <a:xfrm>
            <a:off x="1524000" y="0"/>
            <a:ext cx="8915400" cy="584200"/>
          </a:xfrm>
        </p:spPr>
        <p:txBody>
          <a:bodyPr>
            <a:normAutofit fontScale="90000"/>
          </a:bodyPr>
          <a:lstStyle/>
          <a:p>
            <a:pPr eaLnBrk="1" hangingPunct="1"/>
            <a:r>
              <a:rPr lang="en-US" altLang="en-US"/>
              <a:t>Solar Energy</a:t>
            </a:r>
          </a:p>
        </p:txBody>
      </p:sp>
      <p:sp>
        <p:nvSpPr>
          <p:cNvPr id="13316" name="Content Placeholder 2">
            <a:extLst>
              <a:ext uri="{FF2B5EF4-FFF2-40B4-BE49-F238E27FC236}">
                <a16:creationId xmlns:a16="http://schemas.microsoft.com/office/drawing/2014/main" id="{4DF857C0-BBC0-4BFF-9C0A-8A57FEFC24F1}"/>
              </a:ext>
            </a:extLst>
          </p:cNvPr>
          <p:cNvSpPr>
            <a:spLocks noGrp="1"/>
          </p:cNvSpPr>
          <p:nvPr>
            <p:ph idx="1"/>
          </p:nvPr>
        </p:nvSpPr>
        <p:spPr>
          <a:xfrm>
            <a:off x="1889125" y="1143000"/>
            <a:ext cx="5105400" cy="5106988"/>
          </a:xfrm>
        </p:spPr>
        <p:txBody>
          <a:bodyPr/>
          <a:lstStyle/>
          <a:p>
            <a:pPr eaLnBrk="1" hangingPunct="1"/>
            <a:r>
              <a:rPr lang="en-US" altLang="en-US">
                <a:ea typeface="ヒラギノ角ゴ Pro W3" charset="-128"/>
              </a:rPr>
              <a:t>Solar energy is electromagnetic energy</a:t>
            </a:r>
          </a:p>
          <a:p>
            <a:pPr eaLnBrk="1" hangingPunct="1"/>
            <a:r>
              <a:rPr lang="en-US" altLang="en-US">
                <a:ea typeface="ヒラギノ角ゴ Pro W3" charset="-128"/>
              </a:rPr>
              <a:t>Electromagnetic spectrum</a:t>
            </a:r>
          </a:p>
          <a:p>
            <a:pPr eaLnBrk="1" hangingPunct="1"/>
            <a:r>
              <a:rPr lang="en-US" altLang="en-US">
                <a:ea typeface="ヒラギノ角ゴ Pro W3" charset="-128"/>
              </a:rPr>
              <a:t>Wavelengths and frequency</a:t>
            </a:r>
          </a:p>
          <a:p>
            <a:pPr eaLnBrk="1" hangingPunct="1"/>
            <a:r>
              <a:rPr lang="en-US" altLang="en-US">
                <a:ea typeface="ヒラギノ角ゴ Pro W3" charset="-128"/>
              </a:rPr>
              <a:t>Shortwave solar radiation, insolation</a:t>
            </a:r>
          </a:p>
        </p:txBody>
      </p:sp>
      <p:pic>
        <p:nvPicPr>
          <p:cNvPr id="13317" name="Picture 7" descr="MPG_11e_Figure_04_04_L.jpg">
            <a:extLst>
              <a:ext uri="{FF2B5EF4-FFF2-40B4-BE49-F238E27FC236}">
                <a16:creationId xmlns:a16="http://schemas.microsoft.com/office/drawing/2014/main" id="{54C73E3D-E07E-4719-90EF-423E6EED3AE1}"/>
              </a:ext>
            </a:extLst>
          </p:cNvPr>
          <p:cNvPicPr>
            <a:picLocks noChangeAspect="1"/>
          </p:cNvPicPr>
          <p:nvPr/>
        </p:nvPicPr>
        <p:blipFill>
          <a:blip r:embed="rId5">
            <a:extLst>
              <a:ext uri="{28A0092B-C50C-407E-A947-70E740481C1C}">
                <a14:useLocalDpi xmlns:a14="http://schemas.microsoft.com/office/drawing/2010/main" val="0"/>
              </a:ext>
            </a:extLst>
          </a:blip>
          <a:srcRect t="-2" b="3087"/>
          <a:stretch>
            <a:fillRect/>
          </a:stretch>
        </p:blipFill>
        <p:spPr bwMode="auto">
          <a:xfrm>
            <a:off x="6629400" y="3913188"/>
            <a:ext cx="3868738"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4F58C910-F6BA-465A-B9CA-AB350E9A7BD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315887202"/>
      </p:ext>
    </p:extLst>
  </p:cSld>
  <p:clrMapOvr>
    <a:masterClrMapping/>
  </p:clrMapOvr>
  <mc:AlternateContent xmlns:mc="http://schemas.openxmlformats.org/markup-compatibility/2006">
    <mc:Choice xmlns:p14="http://schemas.microsoft.com/office/powerpoint/2010/main" Requires="p14">
      <p:transition spd="slow" p14:dur="2000" advTm="51409"/>
    </mc:Choice>
    <mc:Fallback>
      <p:transition spd="slow" advTm="51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1F573192-1EA4-4304-9C40-E8BD6A49AB38}"/>
              </a:ext>
            </a:extLst>
          </p:cNvPr>
          <p:cNvSpPr>
            <a:spLocks noGrp="1"/>
          </p:cNvSpPr>
          <p:nvPr>
            <p:ph type="title"/>
          </p:nvPr>
        </p:nvSpPr>
        <p:spPr>
          <a:xfrm>
            <a:off x="1524000" y="1"/>
            <a:ext cx="9336088" cy="492125"/>
          </a:xfrm>
        </p:spPr>
        <p:txBody>
          <a:bodyPr/>
          <a:lstStyle/>
          <a:p>
            <a:pPr eaLnBrk="1" hangingPunct="1">
              <a:defRPr/>
            </a:pPr>
            <a:r>
              <a:rPr lang="en-US" sz="2600" spc="-70" dirty="0">
                <a:solidFill>
                  <a:schemeClr val="bg1"/>
                </a:solidFill>
                <a:ea typeface="ＭＳ Ｐゴシック" charset="0"/>
              </a:rPr>
              <a:t>Basic Heating and Cooling Processes in the Atmosphere</a:t>
            </a:r>
          </a:p>
        </p:txBody>
      </p:sp>
      <p:sp>
        <p:nvSpPr>
          <p:cNvPr id="14339" name="Content Placeholder 2">
            <a:extLst>
              <a:ext uri="{FF2B5EF4-FFF2-40B4-BE49-F238E27FC236}">
                <a16:creationId xmlns:a16="http://schemas.microsoft.com/office/drawing/2014/main" id="{F394FF33-6639-49E0-AF23-DB785C26CCBA}"/>
              </a:ext>
            </a:extLst>
          </p:cNvPr>
          <p:cNvSpPr>
            <a:spLocks noGrp="1"/>
          </p:cNvSpPr>
          <p:nvPr>
            <p:ph idx="1"/>
          </p:nvPr>
        </p:nvSpPr>
        <p:spPr>
          <a:xfrm>
            <a:off x="1889125" y="1143000"/>
            <a:ext cx="8305800" cy="5106988"/>
          </a:xfrm>
        </p:spPr>
        <p:txBody>
          <a:bodyPr/>
          <a:lstStyle/>
          <a:p>
            <a:pPr eaLnBrk="1" hangingPunct="1"/>
            <a:r>
              <a:rPr lang="en-US" altLang="en-US">
                <a:ea typeface="ヒラギノ角ゴ Pro W3" charset="-128"/>
              </a:rPr>
              <a:t>Radiation</a:t>
            </a:r>
          </a:p>
          <a:p>
            <a:pPr lvl="1" eaLnBrk="1" hangingPunct="1"/>
            <a:r>
              <a:rPr lang="en-US" altLang="en-US"/>
              <a:t>Definition</a:t>
            </a:r>
          </a:p>
          <a:p>
            <a:pPr lvl="1" eaLnBrk="1" hangingPunct="1"/>
            <a:r>
              <a:rPr lang="en-US" altLang="en-US"/>
              <a:t>Warmer objects radiate more effectively</a:t>
            </a:r>
          </a:p>
          <a:p>
            <a:pPr lvl="1" eaLnBrk="1" hangingPunct="1"/>
            <a:r>
              <a:rPr lang="en-US" altLang="en-US"/>
              <a:t>Warmer objects emit at shorter wavelengths (e.g., the Sun)</a:t>
            </a:r>
          </a:p>
          <a:p>
            <a:pPr lvl="1" eaLnBrk="1" hangingPunct="1"/>
            <a:r>
              <a:rPr lang="en-US" altLang="en-US"/>
              <a:t>Sun ultimate “</a:t>
            </a:r>
            <a:r>
              <a:rPr lang="en-US" altLang="ja-JP"/>
              <a:t>hot” body in solar system</a:t>
            </a:r>
          </a:p>
        </p:txBody>
      </p:sp>
      <p:pic>
        <p:nvPicPr>
          <p:cNvPr id="14340" name="Picture 5" descr="MPG_11e_Figure_04_07_L.jpg">
            <a:extLst>
              <a:ext uri="{FF2B5EF4-FFF2-40B4-BE49-F238E27FC236}">
                <a16:creationId xmlns:a16="http://schemas.microsoft.com/office/drawing/2014/main" id="{EF36BFAA-37D6-4584-8F45-76A5B17B7091}"/>
              </a:ext>
            </a:extLst>
          </p:cNvPr>
          <p:cNvPicPr>
            <a:picLocks noChangeAspect="1"/>
          </p:cNvPicPr>
          <p:nvPr/>
        </p:nvPicPr>
        <p:blipFill>
          <a:blip r:embed="rId5">
            <a:extLst>
              <a:ext uri="{28A0092B-C50C-407E-A947-70E740481C1C}">
                <a14:useLocalDpi xmlns:a14="http://schemas.microsoft.com/office/drawing/2010/main" val="0"/>
              </a:ext>
            </a:extLst>
          </a:blip>
          <a:srcRect t="-2" b="3145"/>
          <a:stretch>
            <a:fillRect/>
          </a:stretch>
        </p:blipFill>
        <p:spPr bwMode="auto">
          <a:xfrm>
            <a:off x="3498851" y="3679826"/>
            <a:ext cx="5167313"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1" name="Straight Arrow Connector 3">
            <a:extLst>
              <a:ext uri="{FF2B5EF4-FFF2-40B4-BE49-F238E27FC236}">
                <a16:creationId xmlns:a16="http://schemas.microsoft.com/office/drawing/2014/main" id="{51F38749-BB48-4EFA-94C9-5982AAAB4FA6}"/>
              </a:ext>
            </a:extLst>
          </p:cNvPr>
          <p:cNvCxnSpPr>
            <a:cxnSpLocks noChangeShapeType="1"/>
          </p:cNvCxnSpPr>
          <p:nvPr/>
        </p:nvCxnSpPr>
        <p:spPr bwMode="auto">
          <a:xfrm flipV="1">
            <a:off x="3063875" y="6100764"/>
            <a:ext cx="914400" cy="33178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2" name="Straight Arrow Connector 5">
            <a:extLst>
              <a:ext uri="{FF2B5EF4-FFF2-40B4-BE49-F238E27FC236}">
                <a16:creationId xmlns:a16="http://schemas.microsoft.com/office/drawing/2014/main" id="{2E17FA49-C796-474A-BB04-5845522A828D}"/>
              </a:ext>
            </a:extLst>
          </p:cNvPr>
          <p:cNvCxnSpPr>
            <a:cxnSpLocks noChangeShapeType="1"/>
          </p:cNvCxnSpPr>
          <p:nvPr/>
        </p:nvCxnSpPr>
        <p:spPr bwMode="auto">
          <a:xfrm flipH="1" flipV="1">
            <a:off x="5060950" y="6064250"/>
            <a:ext cx="457200" cy="68580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3" name="Straight Arrow Connector 7">
            <a:extLst>
              <a:ext uri="{FF2B5EF4-FFF2-40B4-BE49-F238E27FC236}">
                <a16:creationId xmlns:a16="http://schemas.microsoft.com/office/drawing/2014/main" id="{2E3800D4-21DA-4C41-9BAF-FC73E89D6582}"/>
              </a:ext>
            </a:extLst>
          </p:cNvPr>
          <p:cNvCxnSpPr>
            <a:cxnSpLocks noChangeShapeType="1"/>
          </p:cNvCxnSpPr>
          <p:nvPr/>
        </p:nvCxnSpPr>
        <p:spPr bwMode="auto">
          <a:xfrm flipH="1" flipV="1">
            <a:off x="6745288" y="5991226"/>
            <a:ext cx="506412" cy="950913"/>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Video 1">
            <a:hlinkClick r:id="" action="ppaction://media"/>
            <a:extLst>
              <a:ext uri="{FF2B5EF4-FFF2-40B4-BE49-F238E27FC236}">
                <a16:creationId xmlns:a16="http://schemas.microsoft.com/office/drawing/2014/main" id="{F3E8E81A-0512-48F6-B592-0FBAA7B0A17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239043462"/>
      </p:ext>
    </p:extLst>
  </p:cSld>
  <p:clrMapOvr>
    <a:masterClrMapping/>
  </p:clrMapOvr>
  <mc:AlternateContent xmlns:mc="http://schemas.openxmlformats.org/markup-compatibility/2006">
    <mc:Choice xmlns:p14="http://schemas.microsoft.com/office/powerpoint/2010/main" Requires="p14">
      <p:transition spd="slow" p14:dur="2000" advTm="91726"/>
    </mc:Choice>
    <mc:Fallback>
      <p:transition spd="slow" advTm="91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D4EA4B7D-47A1-4DDE-A45B-18C646230EF4}"/>
              </a:ext>
            </a:extLst>
          </p:cNvPr>
          <p:cNvSpPr>
            <a:spLocks noGrp="1"/>
          </p:cNvSpPr>
          <p:nvPr>
            <p:ph idx="1"/>
          </p:nvPr>
        </p:nvSpPr>
        <p:spPr>
          <a:xfrm>
            <a:off x="1889126" y="1141414"/>
            <a:ext cx="4435475" cy="5106987"/>
          </a:xfrm>
        </p:spPr>
        <p:txBody>
          <a:bodyPr/>
          <a:lstStyle/>
          <a:p>
            <a:pPr eaLnBrk="1" hangingPunct="1"/>
            <a:r>
              <a:rPr lang="en-US" altLang="en-US">
                <a:ea typeface="ヒラギノ角ゴ Pro W3" charset="-128"/>
              </a:rPr>
              <a:t>Absorption</a:t>
            </a:r>
          </a:p>
          <a:p>
            <a:pPr lvl="1" eaLnBrk="1" hangingPunct="1"/>
            <a:r>
              <a:rPr lang="en-US" altLang="en-US"/>
              <a:t>Body absorbs radiation</a:t>
            </a:r>
          </a:p>
          <a:p>
            <a:pPr lvl="1" eaLnBrk="1" hangingPunct="1"/>
            <a:r>
              <a:rPr lang="en-US" altLang="en-US"/>
              <a:t>Good radiator, good absorber</a:t>
            </a:r>
          </a:p>
          <a:p>
            <a:pPr eaLnBrk="1" hangingPunct="1"/>
            <a:r>
              <a:rPr lang="en-US" altLang="en-US">
                <a:ea typeface="ヒラギノ角ゴ Pro W3" charset="-128"/>
              </a:rPr>
              <a:t>Reflection</a:t>
            </a:r>
          </a:p>
          <a:p>
            <a:pPr lvl="1" eaLnBrk="1" hangingPunct="1"/>
            <a:r>
              <a:rPr lang="en-US" altLang="en-US"/>
              <a:t>Objects repel electromagnetic waves</a:t>
            </a:r>
          </a:p>
          <a:p>
            <a:pPr lvl="1" eaLnBrk="1" hangingPunct="1"/>
            <a:r>
              <a:rPr lang="en-US" altLang="en-US"/>
              <a:t>Opposite of absorption</a:t>
            </a:r>
          </a:p>
          <a:p>
            <a:endParaRPr lang="en-US" altLang="en-US">
              <a:ea typeface="ヒラギノ角ゴ Pro W3" charset="-128"/>
            </a:endParaRPr>
          </a:p>
        </p:txBody>
      </p:sp>
      <p:pic>
        <p:nvPicPr>
          <p:cNvPr id="15363" name="Picture 5" descr="MPG_11e_Figure_04_08_L.jpg">
            <a:extLst>
              <a:ext uri="{FF2B5EF4-FFF2-40B4-BE49-F238E27FC236}">
                <a16:creationId xmlns:a16="http://schemas.microsoft.com/office/drawing/2014/main" id="{A5BBA2C5-6A48-4138-8327-9FE2E5E278A2}"/>
              </a:ext>
            </a:extLst>
          </p:cNvPr>
          <p:cNvPicPr>
            <a:picLocks noChangeAspect="1"/>
          </p:cNvPicPr>
          <p:nvPr/>
        </p:nvPicPr>
        <p:blipFill>
          <a:blip r:embed="rId5">
            <a:extLst>
              <a:ext uri="{28A0092B-C50C-407E-A947-70E740481C1C}">
                <a14:useLocalDpi xmlns:a14="http://schemas.microsoft.com/office/drawing/2010/main" val="0"/>
              </a:ext>
            </a:extLst>
          </a:blip>
          <a:srcRect b="2412"/>
          <a:stretch>
            <a:fillRect/>
          </a:stretch>
        </p:blipFill>
        <p:spPr bwMode="auto">
          <a:xfrm>
            <a:off x="5715000" y="1295400"/>
            <a:ext cx="4724400" cy="351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0B7B43F2-25C2-48CE-81CA-AA0B8727E8A7}"/>
              </a:ext>
            </a:extLst>
          </p:cNvPr>
          <p:cNvSpPr>
            <a:spLocks noGrp="1"/>
          </p:cNvSpPr>
          <p:nvPr>
            <p:ph type="title"/>
          </p:nvPr>
        </p:nvSpPr>
        <p:spPr>
          <a:xfrm>
            <a:off x="1524000" y="1"/>
            <a:ext cx="9336088" cy="492125"/>
          </a:xfrm>
        </p:spPr>
        <p:txBody>
          <a:bodyPr/>
          <a:lstStyle/>
          <a:p>
            <a:pPr eaLnBrk="1" hangingPunct="1">
              <a:defRPr/>
            </a:pPr>
            <a:r>
              <a:rPr lang="en-US" sz="2600" spc="-70" dirty="0">
                <a:solidFill>
                  <a:schemeClr val="bg1"/>
                </a:solidFill>
              </a:rPr>
              <a:t>Basic Heating and Cooling Processes in the Atmosphere</a:t>
            </a:r>
          </a:p>
        </p:txBody>
      </p:sp>
      <p:pic>
        <p:nvPicPr>
          <p:cNvPr id="2" name="Video 1">
            <a:hlinkClick r:id="" action="ppaction://media"/>
            <a:extLst>
              <a:ext uri="{FF2B5EF4-FFF2-40B4-BE49-F238E27FC236}">
                <a16:creationId xmlns:a16="http://schemas.microsoft.com/office/drawing/2014/main" id="{7D146C8D-1179-4F59-A1C4-5AF6989C961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411259822"/>
      </p:ext>
    </p:extLst>
  </p:cSld>
  <p:clrMapOvr>
    <a:masterClrMapping/>
  </p:clrMapOvr>
  <mc:AlternateContent xmlns:mc="http://schemas.openxmlformats.org/markup-compatibility/2006">
    <mc:Choice xmlns:p14="http://schemas.microsoft.com/office/powerpoint/2010/main" Requires="p14">
      <p:transition spd="slow" p14:dur="2000" advTm="70928"/>
    </mc:Choice>
    <mc:Fallback>
      <p:transition spd="slow" advTm="70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3" name="Picture 3" descr="MPG_11e_Figure_04_09_L">
            <a:extLst>
              <a:ext uri="{FF2B5EF4-FFF2-40B4-BE49-F238E27FC236}">
                <a16:creationId xmlns:a16="http://schemas.microsoft.com/office/drawing/2014/main" id="{2C93ECD6-795D-4DDA-B0E0-C54C2423D7AC}"/>
              </a:ext>
            </a:extLst>
          </p:cNvPr>
          <p:cNvPicPr>
            <a:picLocks noChangeAspect="1" noChangeArrowheads="1"/>
          </p:cNvPicPr>
          <p:nvPr/>
        </p:nvPicPr>
        <p:blipFill>
          <a:blip r:embed="rId5"/>
          <a:srcRect/>
          <a:stretch>
            <a:fillRect/>
          </a:stretch>
        </p:blipFill>
        <p:spPr bwMode="auto">
          <a:xfrm>
            <a:off x="4946650" y="1150939"/>
            <a:ext cx="49022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387" name="TextBox 1">
            <a:extLst>
              <a:ext uri="{FF2B5EF4-FFF2-40B4-BE49-F238E27FC236}">
                <a16:creationId xmlns:a16="http://schemas.microsoft.com/office/drawing/2014/main" id="{C56EA03F-CDB2-4C2B-8189-ECD2E8115AA2}"/>
              </a:ext>
            </a:extLst>
          </p:cNvPr>
          <p:cNvSpPr txBox="1">
            <a:spLocks noChangeArrowheads="1"/>
          </p:cNvSpPr>
          <p:nvPr/>
        </p:nvSpPr>
        <p:spPr bwMode="auto">
          <a:xfrm>
            <a:off x="1644651" y="1417639"/>
            <a:ext cx="28749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ヒラギノ角ゴ Pro W3" charset="-128"/>
              </a:defRPr>
            </a:lvl1pPr>
            <a:lvl2pPr marL="742950" indent="-285750">
              <a:spcBef>
                <a:spcPct val="20000"/>
              </a:spcBef>
              <a:buChar char="–"/>
              <a:defRPr sz="2800">
                <a:solidFill>
                  <a:schemeClr val="tx1"/>
                </a:solidFill>
                <a:latin typeface="Arial" panose="020B0604020202020204" pitchFamily="34" charset="0"/>
                <a:ea typeface="ヒラギノ角ゴ Pro W3" charset="-128"/>
              </a:defRPr>
            </a:lvl2pPr>
            <a:lvl3pPr marL="1143000" indent="-228600">
              <a:spcBef>
                <a:spcPct val="20000"/>
              </a:spcBef>
              <a:buChar char="•"/>
              <a:defRPr sz="2400">
                <a:solidFill>
                  <a:schemeClr val="tx1"/>
                </a:solidFill>
                <a:latin typeface="Arial" panose="020B0604020202020204" pitchFamily="34" charset="0"/>
                <a:ea typeface="ヒラギノ角ゴ Pro W3" charset="-128"/>
              </a:defRPr>
            </a:lvl3pPr>
            <a:lvl4pPr marL="1600200" indent="-228600">
              <a:spcBef>
                <a:spcPct val="20000"/>
              </a:spcBef>
              <a:buChar char="–"/>
              <a:defRPr sz="2000">
                <a:solidFill>
                  <a:schemeClr val="tx1"/>
                </a:solidFill>
                <a:latin typeface="Arial" panose="020B0604020202020204" pitchFamily="34" charset="0"/>
                <a:ea typeface="ヒラギノ角ゴ Pro W3" charset="-128"/>
              </a:defRPr>
            </a:lvl4pPr>
            <a:lvl5pPr marL="2057400" indent="-228600">
              <a:spcBef>
                <a:spcPct val="20000"/>
              </a:spcBef>
              <a:buChar char="»"/>
              <a:defRPr sz="2000">
                <a:solidFill>
                  <a:schemeClr val="tx1"/>
                </a:solidFill>
                <a:latin typeface="Arial" panose="020B0604020202020204" pitchFamily="34" charset="0"/>
                <a:ea typeface="ヒラギノ角ゴ Pro W3"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ヒラギノ角ゴ Pro W3"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ヒラギノ角ゴ Pro W3"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ヒラギノ角ゴ Pro W3"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ヒラギノ角ゴ Pro W3" charset="-128"/>
              </a:defRPr>
            </a:lvl9pPr>
          </a:lstStyle>
          <a:p>
            <a:pPr>
              <a:spcBef>
                <a:spcPct val="0"/>
              </a:spcBef>
              <a:buFontTx/>
              <a:buNone/>
            </a:pPr>
            <a:r>
              <a:rPr lang="en-US" altLang="en-US" sz="2400"/>
              <a:t>Gas molecules and particulate matter deflect light waves and redirect.</a:t>
            </a:r>
          </a:p>
        </p:txBody>
      </p:sp>
      <p:pic>
        <p:nvPicPr>
          <p:cNvPr id="2" name="Video 1">
            <a:hlinkClick r:id="" action="ppaction://media"/>
            <a:extLst>
              <a:ext uri="{FF2B5EF4-FFF2-40B4-BE49-F238E27FC236}">
                <a16:creationId xmlns:a16="http://schemas.microsoft.com/office/drawing/2014/main" id="{524F1F2F-26BA-479E-8718-FC20D39DACE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796483263"/>
      </p:ext>
    </p:extLst>
  </p:cSld>
  <p:clrMapOvr>
    <a:masterClrMapping/>
  </p:clrMapOvr>
  <mc:AlternateContent xmlns:mc="http://schemas.openxmlformats.org/markup-compatibility/2006">
    <mc:Choice xmlns:p14="http://schemas.microsoft.com/office/powerpoint/2010/main" Requires="p14">
      <p:transition spd="slow" p14:dur="2000" advTm="19078"/>
    </mc:Choice>
    <mc:Fallback>
      <p:transition spd="slow" advTm="19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4395668E-1B89-4935-86F7-53F5F5CCAE1A}"/>
              </a:ext>
            </a:extLst>
          </p:cNvPr>
          <p:cNvSpPr>
            <a:spLocks noGrp="1"/>
          </p:cNvSpPr>
          <p:nvPr>
            <p:ph idx="1"/>
          </p:nvPr>
        </p:nvSpPr>
        <p:spPr>
          <a:xfrm>
            <a:off x="1889126" y="1141414"/>
            <a:ext cx="4587875" cy="5106987"/>
          </a:xfrm>
        </p:spPr>
        <p:txBody>
          <a:bodyPr/>
          <a:lstStyle/>
          <a:p>
            <a:pPr eaLnBrk="1" hangingPunct="1"/>
            <a:r>
              <a:rPr lang="en-US" altLang="en-US">
                <a:ea typeface="ヒラギノ角ゴ Pro W3" charset="-128"/>
              </a:rPr>
              <a:t>Greenhouse Effect</a:t>
            </a:r>
          </a:p>
          <a:p>
            <a:pPr eaLnBrk="1" hangingPunct="1"/>
            <a:r>
              <a:rPr lang="en-US" altLang="en-US">
                <a:ea typeface="ヒラギノ角ゴ Pro W3" charset="-128"/>
              </a:rPr>
              <a:t>Some atmospheric gases transmit shortwave radiation, but not Earth’</a:t>
            </a:r>
            <a:r>
              <a:rPr lang="en-US" altLang="ja-JP">
                <a:ea typeface="ヒラギノ角ゴ Pro W3" charset="-128"/>
              </a:rPr>
              <a:t>s longwave radiation</a:t>
            </a:r>
          </a:p>
          <a:p>
            <a:pPr eaLnBrk="1" hangingPunct="1"/>
            <a:r>
              <a:rPr lang="en-US" altLang="en-US">
                <a:ea typeface="ヒラギノ角ゴ Pro W3" charset="-128"/>
              </a:rPr>
              <a:t>Earth radiation held in by atmosphere</a:t>
            </a:r>
          </a:p>
          <a:p>
            <a:pPr eaLnBrk="1" hangingPunct="1"/>
            <a:r>
              <a:rPr lang="en-US" altLang="en-US">
                <a:ea typeface="ヒラギノ角ゴ Pro W3" charset="-128"/>
              </a:rPr>
              <a:t>Atmospheric blanket</a:t>
            </a:r>
          </a:p>
        </p:txBody>
      </p:sp>
      <p:pic>
        <p:nvPicPr>
          <p:cNvPr id="18435" name="Picture 5" descr="MPG_11e_Figure_04_13_L.jpg">
            <a:extLst>
              <a:ext uri="{FF2B5EF4-FFF2-40B4-BE49-F238E27FC236}">
                <a16:creationId xmlns:a16="http://schemas.microsoft.com/office/drawing/2014/main" id="{61D751AA-AA68-4523-8BB7-461645BE24FD}"/>
              </a:ext>
            </a:extLst>
          </p:cNvPr>
          <p:cNvPicPr>
            <a:picLocks noChangeAspect="1"/>
          </p:cNvPicPr>
          <p:nvPr/>
        </p:nvPicPr>
        <p:blipFill>
          <a:blip r:embed="rId4">
            <a:extLst>
              <a:ext uri="{28A0092B-C50C-407E-A947-70E740481C1C}">
                <a14:useLocalDpi xmlns:a14="http://schemas.microsoft.com/office/drawing/2010/main" val="0"/>
              </a:ext>
            </a:extLst>
          </a:blip>
          <a:srcRect b="2896"/>
          <a:stretch>
            <a:fillRect/>
          </a:stretch>
        </p:blipFill>
        <p:spPr bwMode="auto">
          <a:xfrm>
            <a:off x="6172201" y="1371601"/>
            <a:ext cx="4373563" cy="30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CF065D37-6B48-4D39-8906-68D015BECB47}"/>
              </a:ext>
            </a:extLst>
          </p:cNvPr>
          <p:cNvSpPr>
            <a:spLocks noGrp="1"/>
          </p:cNvSpPr>
          <p:nvPr>
            <p:ph type="title"/>
          </p:nvPr>
        </p:nvSpPr>
        <p:spPr>
          <a:xfrm>
            <a:off x="1524000" y="1"/>
            <a:ext cx="9336088" cy="492125"/>
          </a:xfrm>
        </p:spPr>
        <p:txBody>
          <a:bodyPr/>
          <a:lstStyle/>
          <a:p>
            <a:pPr eaLnBrk="1" hangingPunct="1">
              <a:defRPr/>
            </a:pPr>
            <a:r>
              <a:rPr lang="en-US" sz="2600" spc="-70" dirty="0">
                <a:solidFill>
                  <a:schemeClr val="bg1"/>
                </a:solidFill>
                <a:ea typeface="ＭＳ Ｐゴシック" charset="0"/>
              </a:rPr>
              <a:t>Basic Heating and Cooling Processes in the Atmosphere</a:t>
            </a:r>
          </a:p>
        </p:txBody>
      </p:sp>
      <p:pic>
        <p:nvPicPr>
          <p:cNvPr id="2" name="Video 1">
            <a:hlinkClick r:id="" action="ppaction://media"/>
            <a:extLst>
              <a:ext uri="{FF2B5EF4-FFF2-40B4-BE49-F238E27FC236}">
                <a16:creationId xmlns:a16="http://schemas.microsoft.com/office/drawing/2014/main" id="{77DFE936-6BB3-4A2E-8D72-ABE715968AE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707017289"/>
      </p:ext>
    </p:extLst>
  </p:cSld>
  <p:clrMapOvr>
    <a:masterClrMapping/>
  </p:clrMapOvr>
  <mc:AlternateContent xmlns:mc="http://schemas.openxmlformats.org/markup-compatibility/2006">
    <mc:Choice xmlns:p14="http://schemas.microsoft.com/office/powerpoint/2010/main" Requires="p14">
      <p:transition spd="slow" p14:dur="2000" advTm="113517"/>
    </mc:Choice>
    <mc:Fallback>
      <p:transition spd="slow" advTm="113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D45AEADC-AE98-4762-8D86-0570FD2D1485}"/>
              </a:ext>
            </a:extLst>
          </p:cNvPr>
          <p:cNvSpPr>
            <a:spLocks noGrp="1"/>
          </p:cNvSpPr>
          <p:nvPr>
            <p:ph idx="1"/>
          </p:nvPr>
        </p:nvSpPr>
        <p:spPr>
          <a:xfrm>
            <a:off x="1889126" y="1141414"/>
            <a:ext cx="4283075" cy="5106987"/>
          </a:xfrm>
        </p:spPr>
        <p:txBody>
          <a:bodyPr>
            <a:normAutofit fontScale="92500"/>
          </a:bodyPr>
          <a:lstStyle/>
          <a:p>
            <a:pPr eaLnBrk="1" hangingPunct="1"/>
            <a:r>
              <a:rPr lang="en-US" altLang="en-US">
                <a:ea typeface="ヒラギノ角ゴ Pro W3" charset="-128"/>
              </a:rPr>
              <a:t>Adiabatic cooling</a:t>
            </a:r>
          </a:p>
          <a:p>
            <a:pPr lvl="1" eaLnBrk="1" hangingPunct="1"/>
            <a:r>
              <a:rPr lang="en-US" altLang="en-US"/>
              <a:t>Air rises and expands, molecular collisions decrease, so temperature decreases</a:t>
            </a:r>
          </a:p>
          <a:p>
            <a:pPr eaLnBrk="1" hangingPunct="1"/>
            <a:r>
              <a:rPr lang="en-US" altLang="en-US">
                <a:ea typeface="ヒラギノ角ゴ Pro W3" charset="-128"/>
              </a:rPr>
              <a:t>Adiabatic warming</a:t>
            </a:r>
          </a:p>
          <a:p>
            <a:pPr lvl="1" eaLnBrk="1" hangingPunct="1"/>
            <a:r>
              <a:rPr lang="en-US" altLang="en-US"/>
              <a:t>Air sinks and compresses, collisions increase so temperatures increase</a:t>
            </a:r>
          </a:p>
          <a:p>
            <a:pPr eaLnBrk="1" hangingPunct="1"/>
            <a:r>
              <a:rPr lang="en-US" altLang="en-US">
                <a:ea typeface="ヒラギノ角ゴ Pro W3" charset="-128"/>
              </a:rPr>
              <a:t>Latent heat</a:t>
            </a:r>
          </a:p>
          <a:p>
            <a:pPr lvl="1" eaLnBrk="1" hangingPunct="1"/>
            <a:r>
              <a:rPr lang="en-US" altLang="en-US"/>
              <a:t>Heat released or absorbed during a phase change of water.</a:t>
            </a:r>
          </a:p>
          <a:p>
            <a:pPr lvl="1" eaLnBrk="1" hangingPunct="1"/>
            <a:r>
              <a:rPr lang="en-US" altLang="ja-JP"/>
              <a:t>“Latent” since heat is </a:t>
            </a:r>
            <a:br>
              <a:rPr lang="en-US" altLang="ja-JP"/>
            </a:br>
            <a:r>
              <a:rPr lang="en-US" altLang="ja-JP"/>
              <a:t>not felt</a:t>
            </a:r>
          </a:p>
          <a:p>
            <a:pPr>
              <a:buFontTx/>
              <a:buNone/>
            </a:pPr>
            <a:endParaRPr lang="en-US" altLang="en-US">
              <a:ea typeface="ヒラギノ角ゴ Pro W3" charset="-128"/>
            </a:endParaRPr>
          </a:p>
        </p:txBody>
      </p:sp>
      <p:pic>
        <p:nvPicPr>
          <p:cNvPr id="19459" name="Picture 5" descr="MPG_11e_Figure_04_16_L.jpg">
            <a:extLst>
              <a:ext uri="{FF2B5EF4-FFF2-40B4-BE49-F238E27FC236}">
                <a16:creationId xmlns:a16="http://schemas.microsoft.com/office/drawing/2014/main" id="{3E842536-879E-4480-A6AE-2BCAE21A0BF0}"/>
              </a:ext>
            </a:extLst>
          </p:cNvPr>
          <p:cNvPicPr>
            <a:picLocks noChangeAspect="1"/>
          </p:cNvPicPr>
          <p:nvPr/>
        </p:nvPicPr>
        <p:blipFill>
          <a:blip r:embed="rId4">
            <a:extLst>
              <a:ext uri="{28A0092B-C50C-407E-A947-70E740481C1C}">
                <a14:useLocalDpi xmlns:a14="http://schemas.microsoft.com/office/drawing/2010/main" val="0"/>
              </a:ext>
            </a:extLst>
          </a:blip>
          <a:srcRect b="2914"/>
          <a:stretch>
            <a:fillRect/>
          </a:stretch>
        </p:blipFill>
        <p:spPr bwMode="auto">
          <a:xfrm>
            <a:off x="6269039" y="1360489"/>
            <a:ext cx="4213225"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683C167E-FB43-41DC-9128-892BD4A30967}"/>
              </a:ext>
            </a:extLst>
          </p:cNvPr>
          <p:cNvSpPr>
            <a:spLocks noGrp="1"/>
          </p:cNvSpPr>
          <p:nvPr>
            <p:ph type="title"/>
          </p:nvPr>
        </p:nvSpPr>
        <p:spPr>
          <a:xfrm>
            <a:off x="1524000" y="1"/>
            <a:ext cx="9336088" cy="492125"/>
          </a:xfrm>
        </p:spPr>
        <p:txBody>
          <a:bodyPr/>
          <a:lstStyle/>
          <a:p>
            <a:pPr eaLnBrk="1" hangingPunct="1">
              <a:defRPr/>
            </a:pPr>
            <a:r>
              <a:rPr lang="en-US" sz="2600" spc="-70" dirty="0">
                <a:solidFill>
                  <a:schemeClr val="bg1"/>
                </a:solidFill>
                <a:ea typeface="ＭＳ Ｐゴシック" charset="0"/>
              </a:rPr>
              <a:t>Basic Heating and Cooling Processes in the Atmosphere</a:t>
            </a:r>
          </a:p>
        </p:txBody>
      </p:sp>
      <p:pic>
        <p:nvPicPr>
          <p:cNvPr id="2" name="Video 1">
            <a:hlinkClick r:id="" action="ppaction://media"/>
            <a:extLst>
              <a:ext uri="{FF2B5EF4-FFF2-40B4-BE49-F238E27FC236}">
                <a16:creationId xmlns:a16="http://schemas.microsoft.com/office/drawing/2014/main" id="{AE7BC9D8-E7C2-4FE8-8A60-A08489D010C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447384803"/>
      </p:ext>
    </p:extLst>
  </p:cSld>
  <p:clrMapOvr>
    <a:masterClrMapping/>
  </p:clrMapOvr>
  <mc:AlternateContent xmlns:mc="http://schemas.openxmlformats.org/markup-compatibility/2006">
    <mc:Choice xmlns:p14="http://schemas.microsoft.com/office/powerpoint/2010/main" Requires="p14">
      <p:transition spd="slow" p14:dur="2000" advTm="151066"/>
    </mc:Choice>
    <mc:Fallback>
      <p:transition spd="slow" advTm="151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2F1A7BDA-AF32-4299-A1AA-6F92E5ED1465}"/>
              </a:ext>
            </a:extLst>
          </p:cNvPr>
          <p:cNvSpPr>
            <a:spLocks noGrp="1"/>
          </p:cNvSpPr>
          <p:nvPr>
            <p:ph idx="1"/>
          </p:nvPr>
        </p:nvSpPr>
        <p:spPr>
          <a:xfrm>
            <a:off x="1889126" y="1149350"/>
            <a:ext cx="4587875" cy="5106988"/>
          </a:xfrm>
        </p:spPr>
        <p:txBody>
          <a:bodyPr/>
          <a:lstStyle/>
          <a:p>
            <a:pPr eaLnBrk="1" hangingPunct="1"/>
            <a:r>
              <a:rPr lang="en-US" altLang="en-US">
                <a:ea typeface="ヒラギノ角ゴ Pro W3" charset="-128"/>
              </a:rPr>
              <a:t>Other heating types</a:t>
            </a:r>
          </a:p>
          <a:p>
            <a:pPr eaLnBrk="1" hangingPunct="1"/>
            <a:r>
              <a:rPr lang="en-US" altLang="en-US">
                <a:ea typeface="ヒラギノ角ゴ Pro W3" charset="-128"/>
              </a:rPr>
              <a:t>Conduction</a:t>
            </a:r>
          </a:p>
          <a:p>
            <a:pPr lvl="1" eaLnBrk="1" hangingPunct="1"/>
            <a:r>
              <a:rPr lang="en-US" altLang="en-US"/>
              <a:t>Transfer of heat energy across a medium</a:t>
            </a:r>
          </a:p>
          <a:p>
            <a:pPr lvl="1" eaLnBrk="1" hangingPunct="1"/>
            <a:r>
              <a:rPr lang="en-US" altLang="en-US"/>
              <a:t>Air is a poor conductor</a:t>
            </a:r>
          </a:p>
          <a:p>
            <a:endParaRPr lang="en-US" altLang="en-US">
              <a:ea typeface="ヒラギノ角ゴ Pro W3" charset="-128"/>
            </a:endParaRPr>
          </a:p>
        </p:txBody>
      </p:sp>
      <p:pic>
        <p:nvPicPr>
          <p:cNvPr id="20483" name="Picture 5" descr="MPG_11e_Figure_04_14_L.jpg">
            <a:extLst>
              <a:ext uri="{FF2B5EF4-FFF2-40B4-BE49-F238E27FC236}">
                <a16:creationId xmlns:a16="http://schemas.microsoft.com/office/drawing/2014/main" id="{D17F1F02-D546-42EC-A526-98C877C1DD08}"/>
              </a:ext>
            </a:extLst>
          </p:cNvPr>
          <p:cNvPicPr>
            <a:picLocks noChangeAspect="1"/>
          </p:cNvPicPr>
          <p:nvPr/>
        </p:nvPicPr>
        <p:blipFill>
          <a:blip r:embed="rId4">
            <a:extLst>
              <a:ext uri="{28A0092B-C50C-407E-A947-70E740481C1C}">
                <a14:useLocalDpi xmlns:a14="http://schemas.microsoft.com/office/drawing/2010/main" val="0"/>
              </a:ext>
            </a:extLst>
          </a:blip>
          <a:srcRect b="2444"/>
          <a:stretch>
            <a:fillRect/>
          </a:stretch>
        </p:blipFill>
        <p:spPr bwMode="auto">
          <a:xfrm>
            <a:off x="5791200" y="1295401"/>
            <a:ext cx="4749800"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8C0F9C4C-B67B-4037-9350-04FDD9890C32}"/>
              </a:ext>
            </a:extLst>
          </p:cNvPr>
          <p:cNvSpPr>
            <a:spLocks noGrp="1"/>
          </p:cNvSpPr>
          <p:nvPr>
            <p:ph type="title"/>
          </p:nvPr>
        </p:nvSpPr>
        <p:spPr>
          <a:xfrm>
            <a:off x="1524000" y="1"/>
            <a:ext cx="9336088" cy="492125"/>
          </a:xfrm>
        </p:spPr>
        <p:txBody>
          <a:bodyPr/>
          <a:lstStyle/>
          <a:p>
            <a:pPr eaLnBrk="1" hangingPunct="1">
              <a:defRPr/>
            </a:pPr>
            <a:r>
              <a:rPr lang="en-US" sz="2600" spc="-70" dirty="0">
                <a:solidFill>
                  <a:schemeClr val="bg1"/>
                </a:solidFill>
              </a:rPr>
              <a:t>Basic Heating and Cooling Processes in the Atmosphere</a:t>
            </a:r>
          </a:p>
        </p:txBody>
      </p:sp>
      <p:pic>
        <p:nvPicPr>
          <p:cNvPr id="2" name="Video 1">
            <a:hlinkClick r:id="" action="ppaction://media"/>
            <a:extLst>
              <a:ext uri="{FF2B5EF4-FFF2-40B4-BE49-F238E27FC236}">
                <a16:creationId xmlns:a16="http://schemas.microsoft.com/office/drawing/2014/main" id="{3FD845F0-9D05-43DC-87AF-661B48BEC49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734670286"/>
      </p:ext>
    </p:extLst>
  </p:cSld>
  <p:clrMapOvr>
    <a:masterClrMapping/>
  </p:clrMapOvr>
  <mc:AlternateContent xmlns:mc="http://schemas.openxmlformats.org/markup-compatibility/2006">
    <mc:Choice xmlns:p14="http://schemas.microsoft.com/office/powerpoint/2010/main" Requires="p14">
      <p:transition spd="slow" p14:dur="2000" advTm="36632"/>
    </mc:Choice>
    <mc:Fallback>
      <p:transition spd="slow" advTm="36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B097B373-9C91-44E6-B290-1D3E63F74F68}"/>
              </a:ext>
            </a:extLst>
          </p:cNvPr>
          <p:cNvSpPr>
            <a:spLocks noGrp="1"/>
          </p:cNvSpPr>
          <p:nvPr>
            <p:ph idx="1"/>
          </p:nvPr>
        </p:nvSpPr>
        <p:spPr>
          <a:xfrm>
            <a:off x="1889126" y="1141414"/>
            <a:ext cx="4968875" cy="5106987"/>
          </a:xfrm>
        </p:spPr>
        <p:txBody>
          <a:bodyPr/>
          <a:lstStyle/>
          <a:p>
            <a:pPr eaLnBrk="1" hangingPunct="1"/>
            <a:r>
              <a:rPr lang="en-US" altLang="en-US">
                <a:ea typeface="ヒラギノ角ゴ Pro W3" charset="-128"/>
              </a:rPr>
              <a:t>Convection	</a:t>
            </a:r>
          </a:p>
          <a:p>
            <a:pPr lvl="1" eaLnBrk="1" hangingPunct="1"/>
            <a:r>
              <a:rPr lang="en-US" altLang="en-US"/>
              <a:t>Heat transfer by vertical circulation</a:t>
            </a:r>
          </a:p>
          <a:p>
            <a:pPr lvl="1" eaLnBrk="1" hangingPunct="1"/>
            <a:r>
              <a:rPr lang="en-US" altLang="en-US"/>
              <a:t>Molecules move in tandem (blobs of air)</a:t>
            </a:r>
          </a:p>
          <a:p>
            <a:pPr lvl="1" eaLnBrk="1" hangingPunct="1"/>
            <a:r>
              <a:rPr lang="en-US" altLang="en-US"/>
              <a:t>Convection cell</a:t>
            </a:r>
          </a:p>
          <a:p>
            <a:pPr eaLnBrk="1" hangingPunct="1"/>
            <a:r>
              <a:rPr lang="en-US" altLang="en-US">
                <a:ea typeface="ヒラギノ角ゴ Pro W3" charset="-128"/>
              </a:rPr>
              <a:t>Advection</a:t>
            </a:r>
          </a:p>
          <a:p>
            <a:pPr lvl="1" eaLnBrk="1" hangingPunct="1"/>
            <a:r>
              <a:rPr lang="en-US" altLang="en-US"/>
              <a:t>Horizontal transfer of heat in </a:t>
            </a:r>
            <a:br>
              <a:rPr lang="en-US" altLang="en-US"/>
            </a:br>
            <a:r>
              <a:rPr lang="en-US" altLang="en-US"/>
              <a:t>a moving fluid</a:t>
            </a:r>
          </a:p>
          <a:p>
            <a:endParaRPr lang="en-US" altLang="en-US">
              <a:ea typeface="ヒラギノ角ゴ Pro W3" charset="-128"/>
            </a:endParaRPr>
          </a:p>
        </p:txBody>
      </p:sp>
      <p:pic>
        <p:nvPicPr>
          <p:cNvPr id="21507" name="Picture 5" descr="MPG_11e_Figure_04_15_L.jpg">
            <a:extLst>
              <a:ext uri="{FF2B5EF4-FFF2-40B4-BE49-F238E27FC236}">
                <a16:creationId xmlns:a16="http://schemas.microsoft.com/office/drawing/2014/main" id="{94B0D104-C4FF-47C3-A552-0CC086F33F18}"/>
              </a:ext>
            </a:extLst>
          </p:cNvPr>
          <p:cNvPicPr>
            <a:picLocks noChangeAspect="1"/>
          </p:cNvPicPr>
          <p:nvPr/>
        </p:nvPicPr>
        <p:blipFill>
          <a:blip r:embed="rId4">
            <a:extLst>
              <a:ext uri="{28A0092B-C50C-407E-A947-70E740481C1C}">
                <a14:useLocalDpi xmlns:a14="http://schemas.microsoft.com/office/drawing/2010/main" val="0"/>
              </a:ext>
            </a:extLst>
          </a:blip>
          <a:srcRect b="2553"/>
          <a:stretch>
            <a:fillRect/>
          </a:stretch>
        </p:blipFill>
        <p:spPr bwMode="auto">
          <a:xfrm>
            <a:off x="6400800" y="1371600"/>
            <a:ext cx="41021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CBC7E753-601E-45C9-9449-76171A9B1456}"/>
              </a:ext>
            </a:extLst>
          </p:cNvPr>
          <p:cNvSpPr>
            <a:spLocks noGrp="1"/>
          </p:cNvSpPr>
          <p:nvPr>
            <p:ph type="title"/>
          </p:nvPr>
        </p:nvSpPr>
        <p:spPr>
          <a:xfrm>
            <a:off x="1524000" y="1"/>
            <a:ext cx="9336088" cy="492125"/>
          </a:xfrm>
        </p:spPr>
        <p:txBody>
          <a:bodyPr/>
          <a:lstStyle/>
          <a:p>
            <a:pPr eaLnBrk="1" hangingPunct="1">
              <a:defRPr/>
            </a:pPr>
            <a:r>
              <a:rPr lang="en-US" sz="2600" spc="-70" dirty="0">
                <a:solidFill>
                  <a:schemeClr val="bg1"/>
                </a:solidFill>
              </a:rPr>
              <a:t>Basic Heating and Cooling Processes in the Atmosphere</a:t>
            </a:r>
          </a:p>
        </p:txBody>
      </p:sp>
      <p:pic>
        <p:nvPicPr>
          <p:cNvPr id="2" name="Video 1">
            <a:hlinkClick r:id="" action="ppaction://media"/>
            <a:extLst>
              <a:ext uri="{FF2B5EF4-FFF2-40B4-BE49-F238E27FC236}">
                <a16:creationId xmlns:a16="http://schemas.microsoft.com/office/drawing/2014/main" id="{2EBD75A0-6CDC-4035-8CBF-4750606B9F1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998333816"/>
      </p:ext>
    </p:extLst>
  </p:cSld>
  <p:clrMapOvr>
    <a:masterClrMapping/>
  </p:clrMapOvr>
  <mc:AlternateContent xmlns:mc="http://schemas.openxmlformats.org/markup-compatibility/2006">
    <mc:Choice xmlns:p14="http://schemas.microsoft.com/office/powerpoint/2010/main" Requires="p14">
      <p:transition spd="slow" p14:dur="2000" advTm="51438"/>
    </mc:Choice>
    <mc:Fallback>
      <p:transition spd="slow" advTm="51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896</Words>
  <Application>Microsoft Office PowerPoint</Application>
  <PresentationFormat>Widescreen</PresentationFormat>
  <Paragraphs>101</Paragraphs>
  <Slides>19</Slides>
  <Notes>4</Notes>
  <HiddenSlides>0</HiddenSlides>
  <MMClips>19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ＭＳ Ｐゴシック</vt:lpstr>
      <vt:lpstr>Yu Gothic</vt:lpstr>
      <vt:lpstr>Yu Gothic Light</vt:lpstr>
      <vt:lpstr>ヒラギノ角ゴ Pro W3</vt:lpstr>
      <vt:lpstr>Arial</vt:lpstr>
      <vt:lpstr>Arial Black</vt:lpstr>
      <vt:lpstr>Calibri</vt:lpstr>
      <vt:lpstr>Calibri Light</vt:lpstr>
      <vt:lpstr>Times New Roman</vt:lpstr>
      <vt:lpstr>Office Theme</vt:lpstr>
      <vt:lpstr>Chapter 4</vt:lpstr>
      <vt:lpstr>Solar Energy</vt:lpstr>
      <vt:lpstr>Basic Heating and Cooling Processes in the Atmosphere</vt:lpstr>
      <vt:lpstr>Basic Heating and Cooling Processes in the Atmosphere</vt:lpstr>
      <vt:lpstr>PowerPoint Presentation</vt:lpstr>
      <vt:lpstr>Basic Heating and Cooling Processes in the Atmosphere</vt:lpstr>
      <vt:lpstr>Basic Heating and Cooling Processes in the Atmosphere</vt:lpstr>
      <vt:lpstr>Basic Heating and Cooling Processes in the Atmosphere</vt:lpstr>
      <vt:lpstr>Basic Heating and Cooling Processes in the Atmosphere</vt:lpstr>
      <vt:lpstr>Earth’s Solar Radiation Budget</vt:lpstr>
      <vt:lpstr>Mechanisms of Global Energy Transfer</vt:lpstr>
      <vt:lpstr>Mechanisms of Global Energy Transfer</vt:lpstr>
      <vt:lpstr>Global Temperature Patterns</vt:lpstr>
      <vt:lpstr>Variations in Insolation by Latitude and Season</vt:lpstr>
      <vt:lpstr>Global Temperature Patterns</vt:lpstr>
      <vt:lpstr>Land and Water Contrasts</vt:lpstr>
      <vt:lpstr>Land and Water Contrasts</vt:lpstr>
      <vt:lpstr>PowerPoint Presentation</vt:lpstr>
      <vt:lpstr>Climate Change and “Global Warming”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greg57</dc:creator>
  <cp:lastModifiedBy>greg57</cp:lastModifiedBy>
  <cp:revision>4</cp:revision>
  <dcterms:created xsi:type="dcterms:W3CDTF">2018-02-20T18:50:30Z</dcterms:created>
  <dcterms:modified xsi:type="dcterms:W3CDTF">2018-02-20T19:43:35Z</dcterms:modified>
</cp:coreProperties>
</file>